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4" r:id="rId4"/>
    <p:sldId id="262" r:id="rId5"/>
    <p:sldId id="265" r:id="rId6"/>
    <p:sldId id="270" r:id="rId7"/>
    <p:sldId id="277" r:id="rId8"/>
    <p:sldId id="273" r:id="rId9"/>
    <p:sldId id="278" r:id="rId10"/>
    <p:sldId id="276" r:id="rId11"/>
    <p:sldId id="281" r:id="rId12"/>
    <p:sldId id="259" r:id="rId13"/>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Estilo medio 2 - Énfasis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637ACED-DCF9-4268-ADA8-C066273477C0}" type="doc">
      <dgm:prSet loTypeId="urn:microsoft.com/office/officeart/2005/8/layout/pyramid2" loCatId="list" qsTypeId="urn:microsoft.com/office/officeart/2005/8/quickstyle/simple1" qsCatId="simple" csTypeId="urn:microsoft.com/office/officeart/2005/8/colors/accent1_2" csCatId="accent1" phldr="1"/>
      <dgm:spPr/>
      <dgm:t>
        <a:bodyPr/>
        <a:lstStyle/>
        <a:p>
          <a:endParaRPr lang="es-ES"/>
        </a:p>
      </dgm:t>
    </dgm:pt>
    <dgm:pt modelId="{DAB0855F-66AB-477D-AE5D-2F9BCCB4DD33}">
      <dgm:prSet phldrT="[Texto]"/>
      <dgm:spPr>
        <a:solidFill>
          <a:schemeClr val="accent6">
            <a:lumMod val="50000"/>
            <a:alpha val="90000"/>
          </a:schemeClr>
        </a:solidFill>
      </dgm:spPr>
      <dgm:t>
        <a:bodyPr/>
        <a:lstStyle/>
        <a:p>
          <a:r>
            <a:rPr lang="es-ES" b="1" dirty="0">
              <a:solidFill>
                <a:schemeClr val="bg1"/>
              </a:solidFill>
              <a:latin typeface="Ubuntu" panose="020B0504030602030204" pitchFamily="34" charset="0"/>
            </a:rPr>
            <a:t>COMULTRASAN   tasa = 12 %</a:t>
          </a:r>
        </a:p>
        <a:p>
          <a:r>
            <a:rPr lang="es-ES" b="1" dirty="0">
              <a:solidFill>
                <a:schemeClr val="bg1"/>
              </a:solidFill>
              <a:latin typeface="Ubuntu" panose="020B0504030602030204" pitchFamily="34" charset="0"/>
            </a:rPr>
            <a:t>$11.702.953.126 = 32%</a:t>
          </a:r>
          <a:endParaRPr lang="es-ES" dirty="0">
            <a:latin typeface="Ubuntu" panose="020B0504030602030204" pitchFamily="34" charset="0"/>
          </a:endParaRPr>
        </a:p>
      </dgm:t>
    </dgm:pt>
    <dgm:pt modelId="{5A92215A-D4EE-497E-8260-2C669F9816D6}" type="parTrans" cxnId="{423FCD64-38FE-4F4D-9D98-37991744D0A2}">
      <dgm:prSet/>
      <dgm:spPr/>
      <dgm:t>
        <a:bodyPr/>
        <a:lstStyle/>
        <a:p>
          <a:endParaRPr lang="es-ES"/>
        </a:p>
      </dgm:t>
    </dgm:pt>
    <dgm:pt modelId="{1E15E923-1A99-4504-ACA3-9A87E53E596A}" type="sibTrans" cxnId="{423FCD64-38FE-4F4D-9D98-37991744D0A2}">
      <dgm:prSet/>
      <dgm:spPr/>
      <dgm:t>
        <a:bodyPr/>
        <a:lstStyle/>
        <a:p>
          <a:endParaRPr lang="es-ES"/>
        </a:p>
      </dgm:t>
    </dgm:pt>
    <dgm:pt modelId="{7B857E0F-E393-4CD4-A982-E81CC1F5F1EE}">
      <dgm:prSet phldrT="[Texto]"/>
      <dgm:spPr>
        <a:solidFill>
          <a:schemeClr val="accent6">
            <a:lumMod val="50000"/>
            <a:alpha val="90000"/>
          </a:schemeClr>
        </a:solidFill>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s-ES" b="1" dirty="0">
              <a:solidFill>
                <a:schemeClr val="bg1"/>
              </a:solidFill>
              <a:latin typeface="Ubuntu" panose="020B0504030602030204" pitchFamily="34" charset="0"/>
            </a:rPr>
            <a:t>BANCO MUNDO MUJER    tasa = 13.75%</a:t>
          </a:r>
        </a:p>
        <a:p>
          <a:pPr marL="0" marR="0" indent="0" defTabSz="914400" eaLnBrk="1" fontAlgn="auto" latinLnBrk="0" hangingPunct="1">
            <a:lnSpc>
              <a:spcPct val="100000"/>
            </a:lnSpc>
            <a:spcBef>
              <a:spcPts val="0"/>
            </a:spcBef>
            <a:spcAft>
              <a:spcPts val="0"/>
            </a:spcAft>
            <a:buClrTx/>
            <a:buSzTx/>
            <a:buFontTx/>
            <a:buNone/>
            <a:tabLst/>
            <a:defRPr/>
          </a:pPr>
          <a:r>
            <a:rPr lang="es-ES" b="1" dirty="0">
              <a:solidFill>
                <a:schemeClr val="bg1"/>
              </a:solidFill>
              <a:latin typeface="Ubuntu" panose="020B0504030602030204" pitchFamily="34" charset="0"/>
            </a:rPr>
            <a:t>$2.133.349.688 = 6%</a:t>
          </a:r>
        </a:p>
      </dgm:t>
    </dgm:pt>
    <dgm:pt modelId="{BD670C5E-F631-4076-A200-328A77E7F79B}" type="parTrans" cxnId="{9B7813B7-5CAF-4561-AD56-F1B2F7E442A5}">
      <dgm:prSet/>
      <dgm:spPr/>
      <dgm:t>
        <a:bodyPr/>
        <a:lstStyle/>
        <a:p>
          <a:endParaRPr lang="es-ES"/>
        </a:p>
      </dgm:t>
    </dgm:pt>
    <dgm:pt modelId="{12875888-9402-48F6-9F5A-A37029E489B5}" type="sibTrans" cxnId="{9B7813B7-5CAF-4561-AD56-F1B2F7E442A5}">
      <dgm:prSet/>
      <dgm:spPr/>
      <dgm:t>
        <a:bodyPr/>
        <a:lstStyle/>
        <a:p>
          <a:endParaRPr lang="es-ES"/>
        </a:p>
      </dgm:t>
    </dgm:pt>
    <dgm:pt modelId="{DF980F83-70E5-4A4C-BFD4-BDCF2C706881}">
      <dgm:prSet phldrT="[Texto]"/>
      <dgm:spPr>
        <a:solidFill>
          <a:schemeClr val="accent6">
            <a:lumMod val="50000"/>
            <a:alpha val="90000"/>
          </a:schemeClr>
        </a:solidFill>
      </dgm:spPr>
      <dgm:t>
        <a:bodyPr/>
        <a:lstStyle/>
        <a:p>
          <a:r>
            <a:rPr lang="es-ES" b="1" dirty="0">
              <a:solidFill>
                <a:schemeClr val="bg1"/>
              </a:solidFill>
              <a:latin typeface="Ubuntu" panose="020B0504030602030204" pitchFamily="34" charset="0"/>
            </a:rPr>
            <a:t>SERFINANZA     tasa = 13%</a:t>
          </a:r>
        </a:p>
        <a:p>
          <a:r>
            <a:rPr lang="es-ES" b="1" dirty="0">
              <a:solidFill>
                <a:schemeClr val="bg1"/>
              </a:solidFill>
              <a:latin typeface="Ubuntu" panose="020B0504030602030204" pitchFamily="34" charset="0"/>
            </a:rPr>
            <a:t>$ 2.889.345.483 = 8%</a:t>
          </a:r>
        </a:p>
      </dgm:t>
    </dgm:pt>
    <dgm:pt modelId="{8160D0EA-B2B2-4618-A584-278D5B681200}" type="parTrans" cxnId="{D2CAB6EF-D5A1-4B53-8021-2421E3CEA7A4}">
      <dgm:prSet/>
      <dgm:spPr/>
      <dgm:t>
        <a:bodyPr/>
        <a:lstStyle/>
        <a:p>
          <a:endParaRPr lang="es-ES"/>
        </a:p>
      </dgm:t>
    </dgm:pt>
    <dgm:pt modelId="{AA266D30-4564-4235-A8E2-B246736A9BC7}" type="sibTrans" cxnId="{D2CAB6EF-D5A1-4B53-8021-2421E3CEA7A4}">
      <dgm:prSet/>
      <dgm:spPr/>
      <dgm:t>
        <a:bodyPr/>
        <a:lstStyle/>
        <a:p>
          <a:endParaRPr lang="es-ES"/>
        </a:p>
      </dgm:t>
    </dgm:pt>
    <dgm:pt modelId="{8207B11E-90A9-497C-BD52-F2FD5F294FC5}">
      <dgm:prSet phldrT="[Texto]"/>
      <dgm:spPr>
        <a:solidFill>
          <a:schemeClr val="accent6">
            <a:lumMod val="50000"/>
            <a:alpha val="90000"/>
          </a:schemeClr>
        </a:solidFill>
      </dgm:spPr>
      <dgm:t>
        <a:bodyPr/>
        <a:lstStyle/>
        <a:p>
          <a:r>
            <a:rPr lang="es-ES" b="1" dirty="0">
              <a:solidFill>
                <a:schemeClr val="bg1"/>
              </a:solidFill>
              <a:latin typeface="Ubuntu" panose="020B0504030602030204" pitchFamily="34" charset="0"/>
            </a:rPr>
            <a:t>BANCIEN  tasa = 12,15%</a:t>
          </a:r>
        </a:p>
        <a:p>
          <a:r>
            <a:rPr lang="es-ES" b="1" dirty="0">
              <a:solidFill>
                <a:schemeClr val="bg1"/>
              </a:solidFill>
              <a:latin typeface="Ubuntu" panose="020B0504030602030204" pitchFamily="34" charset="0"/>
            </a:rPr>
            <a:t>$10.952.523.622 = 30%</a:t>
          </a:r>
        </a:p>
      </dgm:t>
    </dgm:pt>
    <dgm:pt modelId="{99EB03D0-EF40-4C0D-9651-F7BFFE7FC118}" type="parTrans" cxnId="{BEEBDC10-5795-4F84-BBE0-4EF0507B99B2}">
      <dgm:prSet/>
      <dgm:spPr/>
      <dgm:t>
        <a:bodyPr/>
        <a:lstStyle/>
        <a:p>
          <a:endParaRPr lang="es-ES"/>
        </a:p>
      </dgm:t>
    </dgm:pt>
    <dgm:pt modelId="{1C91F287-4F13-453B-BD05-6A68417CEC4E}" type="sibTrans" cxnId="{BEEBDC10-5795-4F84-BBE0-4EF0507B99B2}">
      <dgm:prSet/>
      <dgm:spPr/>
      <dgm:t>
        <a:bodyPr/>
        <a:lstStyle/>
        <a:p>
          <a:endParaRPr lang="es-ES"/>
        </a:p>
      </dgm:t>
    </dgm:pt>
    <dgm:pt modelId="{F24AEA3E-FC76-4502-AA30-194928D77D59}">
      <dgm:prSet phldrT="[Texto]"/>
      <dgm:spPr>
        <a:solidFill>
          <a:schemeClr val="accent6">
            <a:lumMod val="50000"/>
            <a:alpha val="90000"/>
          </a:schemeClr>
        </a:solidFill>
      </dgm:spPr>
      <dgm:t>
        <a:bodyPr/>
        <a:lstStyle/>
        <a:p>
          <a:pPr marR="0" eaLnBrk="1" fontAlgn="auto" latinLnBrk="0" hangingPunct="1">
            <a:buClrTx/>
            <a:buSzTx/>
            <a:buFontTx/>
            <a:buNone/>
            <a:tabLst/>
            <a:defRPr/>
          </a:pPr>
          <a:r>
            <a:rPr lang="es-ES" b="1" dirty="0">
              <a:solidFill>
                <a:schemeClr val="bg1"/>
              </a:solidFill>
              <a:latin typeface="Ubuntu" panose="020B0504030602030204" pitchFamily="34" charset="0"/>
            </a:rPr>
            <a:t>BBVA    tasa = 11,45%</a:t>
          </a:r>
        </a:p>
        <a:p>
          <a:pPr marR="0" eaLnBrk="1" fontAlgn="auto" latinLnBrk="0" hangingPunct="1">
            <a:buClrTx/>
            <a:buSzTx/>
            <a:buFontTx/>
            <a:buNone/>
            <a:tabLst/>
            <a:defRPr/>
          </a:pPr>
          <a:r>
            <a:rPr lang="es-ES" b="1" dirty="0">
              <a:solidFill>
                <a:schemeClr val="bg1"/>
              </a:solidFill>
              <a:latin typeface="Ubuntu" panose="020B0504030602030204" pitchFamily="34" charset="0"/>
            </a:rPr>
            <a:t>$8.563.360.000 = 24%</a:t>
          </a:r>
        </a:p>
      </dgm:t>
    </dgm:pt>
    <dgm:pt modelId="{FCFC3448-028C-4E1A-9F97-0814B001D344}" type="parTrans" cxnId="{99DE6989-E5AC-440E-8B1B-FC59170F1127}">
      <dgm:prSet/>
      <dgm:spPr/>
      <dgm:t>
        <a:bodyPr/>
        <a:lstStyle/>
        <a:p>
          <a:endParaRPr lang="es-419"/>
        </a:p>
      </dgm:t>
    </dgm:pt>
    <dgm:pt modelId="{1D8C8844-5511-42BA-B1FB-5C21311BC43B}" type="sibTrans" cxnId="{99DE6989-E5AC-440E-8B1B-FC59170F1127}">
      <dgm:prSet/>
      <dgm:spPr/>
      <dgm:t>
        <a:bodyPr/>
        <a:lstStyle/>
        <a:p>
          <a:endParaRPr lang="es-419"/>
        </a:p>
      </dgm:t>
    </dgm:pt>
    <dgm:pt modelId="{A5506C4F-A50C-453D-B46C-8734D1DFFDF6}" type="pres">
      <dgm:prSet presAssocID="{9637ACED-DCF9-4268-ADA8-C066273477C0}" presName="compositeShape" presStyleCnt="0">
        <dgm:presLayoutVars>
          <dgm:dir/>
          <dgm:resizeHandles/>
        </dgm:presLayoutVars>
      </dgm:prSet>
      <dgm:spPr/>
    </dgm:pt>
    <dgm:pt modelId="{CC216BF4-2C10-43D9-886D-18B6BD8A53E4}" type="pres">
      <dgm:prSet presAssocID="{9637ACED-DCF9-4268-ADA8-C066273477C0}" presName="pyramid" presStyleLbl="node1" presStyleIdx="0" presStyleCnt="1"/>
      <dgm:spPr>
        <a:solidFill>
          <a:schemeClr val="accent6">
            <a:lumMod val="60000"/>
            <a:lumOff val="40000"/>
          </a:schemeClr>
        </a:solidFill>
      </dgm:spPr>
    </dgm:pt>
    <dgm:pt modelId="{BAE6249F-348B-45CF-8598-AFBB75A13CFE}" type="pres">
      <dgm:prSet presAssocID="{9637ACED-DCF9-4268-ADA8-C066273477C0}" presName="theList" presStyleCnt="0"/>
      <dgm:spPr/>
    </dgm:pt>
    <dgm:pt modelId="{80902ED2-BE07-4D93-834F-4B356723F739}" type="pres">
      <dgm:prSet presAssocID="{DAB0855F-66AB-477D-AE5D-2F9BCCB4DD33}" presName="aNode" presStyleLbl="fgAcc1" presStyleIdx="0" presStyleCnt="5" custScaleX="123655" custLinFactY="-2053" custLinFactNeighborX="9552" custLinFactNeighborY="-100000">
        <dgm:presLayoutVars>
          <dgm:bulletEnabled val="1"/>
        </dgm:presLayoutVars>
      </dgm:prSet>
      <dgm:spPr/>
    </dgm:pt>
    <dgm:pt modelId="{C7176975-A566-44D6-87E7-0ACB400A3568}" type="pres">
      <dgm:prSet presAssocID="{DAB0855F-66AB-477D-AE5D-2F9BCCB4DD33}" presName="aSpace" presStyleCnt="0"/>
      <dgm:spPr/>
    </dgm:pt>
    <dgm:pt modelId="{45D7A787-8BF2-4BCD-9C6A-5ECA749DAC7F}" type="pres">
      <dgm:prSet presAssocID="{7B857E0F-E393-4CD4-A982-E81CC1F5F1EE}" presName="aNode" presStyleLbl="fgAcc1" presStyleIdx="1" presStyleCnt="5" custScaleX="123335" custLinFactY="103180" custLinFactNeighborX="9503" custLinFactNeighborY="200000">
        <dgm:presLayoutVars>
          <dgm:bulletEnabled val="1"/>
        </dgm:presLayoutVars>
      </dgm:prSet>
      <dgm:spPr/>
    </dgm:pt>
    <dgm:pt modelId="{2F4184B5-64BB-41A2-98F8-5EA8B934A84D}" type="pres">
      <dgm:prSet presAssocID="{7B857E0F-E393-4CD4-A982-E81CC1F5F1EE}" presName="aSpace" presStyleCnt="0"/>
      <dgm:spPr/>
    </dgm:pt>
    <dgm:pt modelId="{0554EB08-A382-4BD0-8164-DAFFCB097C18}" type="pres">
      <dgm:prSet presAssocID="{F24AEA3E-FC76-4502-AA30-194928D77D59}" presName="aNode" presStyleLbl="fgAcc1" presStyleIdx="2" presStyleCnt="5" custScaleX="123335" custLinFactY="104999" custLinFactNeighborX="10697" custLinFactNeighborY="200000">
        <dgm:presLayoutVars>
          <dgm:bulletEnabled val="1"/>
        </dgm:presLayoutVars>
      </dgm:prSet>
      <dgm:spPr/>
    </dgm:pt>
    <dgm:pt modelId="{2A30FFF4-4FFE-4927-99E3-14B05D5EEA93}" type="pres">
      <dgm:prSet presAssocID="{F24AEA3E-FC76-4502-AA30-194928D77D59}" presName="aSpace" presStyleCnt="0"/>
      <dgm:spPr/>
    </dgm:pt>
    <dgm:pt modelId="{C8CDDFA7-40C2-4E14-B190-673214F32BC4}" type="pres">
      <dgm:prSet presAssocID="{DF980F83-70E5-4A4C-BFD4-BDCF2C706881}" presName="aNode" presStyleLbl="fgAcc1" presStyleIdx="3" presStyleCnt="5" custScaleX="123335" custLinFactY="-194522" custLinFactNeighborX="9105" custLinFactNeighborY="-200000">
        <dgm:presLayoutVars>
          <dgm:bulletEnabled val="1"/>
        </dgm:presLayoutVars>
      </dgm:prSet>
      <dgm:spPr/>
    </dgm:pt>
    <dgm:pt modelId="{343CFCA4-DE0D-40CC-B630-EE4531C41460}" type="pres">
      <dgm:prSet presAssocID="{DF980F83-70E5-4A4C-BFD4-BDCF2C706881}" presName="aSpace" presStyleCnt="0"/>
      <dgm:spPr/>
    </dgm:pt>
    <dgm:pt modelId="{CB16635C-99CC-40D7-AD16-D5C09EEBD715}" type="pres">
      <dgm:prSet presAssocID="{8207B11E-90A9-497C-BD52-F2FD5F294FC5}" presName="aNode" presStyleLbl="fgAcc1" presStyleIdx="4" presStyleCnt="5" custScaleX="124045" custLinFactY="7270" custLinFactNeighborX="12068" custLinFactNeighborY="100000">
        <dgm:presLayoutVars>
          <dgm:bulletEnabled val="1"/>
        </dgm:presLayoutVars>
      </dgm:prSet>
      <dgm:spPr/>
    </dgm:pt>
    <dgm:pt modelId="{41F56B6D-943B-4CA8-9A91-CD900A953873}" type="pres">
      <dgm:prSet presAssocID="{8207B11E-90A9-497C-BD52-F2FD5F294FC5}" presName="aSpace" presStyleCnt="0"/>
      <dgm:spPr/>
    </dgm:pt>
  </dgm:ptLst>
  <dgm:cxnLst>
    <dgm:cxn modelId="{BEEBDC10-5795-4F84-BBE0-4EF0507B99B2}" srcId="{9637ACED-DCF9-4268-ADA8-C066273477C0}" destId="{8207B11E-90A9-497C-BD52-F2FD5F294FC5}" srcOrd="4" destOrd="0" parTransId="{99EB03D0-EF40-4C0D-9651-F7BFFE7FC118}" sibTransId="{1C91F287-4F13-453B-BD05-6A68417CEC4E}"/>
    <dgm:cxn modelId="{F5AA3726-C222-400E-A754-334759380B68}" type="presOf" srcId="{7B857E0F-E393-4CD4-A982-E81CC1F5F1EE}" destId="{45D7A787-8BF2-4BCD-9C6A-5ECA749DAC7F}" srcOrd="0" destOrd="0" presId="urn:microsoft.com/office/officeart/2005/8/layout/pyramid2"/>
    <dgm:cxn modelId="{423FCD64-38FE-4F4D-9D98-37991744D0A2}" srcId="{9637ACED-DCF9-4268-ADA8-C066273477C0}" destId="{DAB0855F-66AB-477D-AE5D-2F9BCCB4DD33}" srcOrd="0" destOrd="0" parTransId="{5A92215A-D4EE-497E-8260-2C669F9816D6}" sibTransId="{1E15E923-1A99-4504-ACA3-9A87E53E596A}"/>
    <dgm:cxn modelId="{33F1A945-C678-4594-8B1F-DD78B37F4971}" type="presOf" srcId="{DF980F83-70E5-4A4C-BFD4-BDCF2C706881}" destId="{C8CDDFA7-40C2-4E14-B190-673214F32BC4}" srcOrd="0" destOrd="0" presId="urn:microsoft.com/office/officeart/2005/8/layout/pyramid2"/>
    <dgm:cxn modelId="{A9D5F951-D7C3-402B-9F17-83EEBCD7BA51}" type="presOf" srcId="{9637ACED-DCF9-4268-ADA8-C066273477C0}" destId="{A5506C4F-A50C-453D-B46C-8734D1DFFDF6}" srcOrd="0" destOrd="0" presId="urn:microsoft.com/office/officeart/2005/8/layout/pyramid2"/>
    <dgm:cxn modelId="{99DE6989-E5AC-440E-8B1B-FC59170F1127}" srcId="{9637ACED-DCF9-4268-ADA8-C066273477C0}" destId="{F24AEA3E-FC76-4502-AA30-194928D77D59}" srcOrd="2" destOrd="0" parTransId="{FCFC3448-028C-4E1A-9F97-0814B001D344}" sibTransId="{1D8C8844-5511-42BA-B1FB-5C21311BC43B}"/>
    <dgm:cxn modelId="{E09421A2-6721-4B56-BEDD-92DADA112A84}" type="presOf" srcId="{F24AEA3E-FC76-4502-AA30-194928D77D59}" destId="{0554EB08-A382-4BD0-8164-DAFFCB097C18}" srcOrd="0" destOrd="0" presId="urn:microsoft.com/office/officeart/2005/8/layout/pyramid2"/>
    <dgm:cxn modelId="{D2DD8DA3-0410-45DF-A0E7-64D25E35B07B}" type="presOf" srcId="{8207B11E-90A9-497C-BD52-F2FD5F294FC5}" destId="{CB16635C-99CC-40D7-AD16-D5C09EEBD715}" srcOrd="0" destOrd="0" presId="urn:microsoft.com/office/officeart/2005/8/layout/pyramid2"/>
    <dgm:cxn modelId="{BD8B3FA9-2091-4A54-8B76-529F542F3D49}" type="presOf" srcId="{DAB0855F-66AB-477D-AE5D-2F9BCCB4DD33}" destId="{80902ED2-BE07-4D93-834F-4B356723F739}" srcOrd="0" destOrd="0" presId="urn:microsoft.com/office/officeart/2005/8/layout/pyramid2"/>
    <dgm:cxn modelId="{9B7813B7-5CAF-4561-AD56-F1B2F7E442A5}" srcId="{9637ACED-DCF9-4268-ADA8-C066273477C0}" destId="{7B857E0F-E393-4CD4-A982-E81CC1F5F1EE}" srcOrd="1" destOrd="0" parTransId="{BD670C5E-F631-4076-A200-328A77E7F79B}" sibTransId="{12875888-9402-48F6-9F5A-A37029E489B5}"/>
    <dgm:cxn modelId="{D2CAB6EF-D5A1-4B53-8021-2421E3CEA7A4}" srcId="{9637ACED-DCF9-4268-ADA8-C066273477C0}" destId="{DF980F83-70E5-4A4C-BFD4-BDCF2C706881}" srcOrd="3" destOrd="0" parTransId="{8160D0EA-B2B2-4618-A584-278D5B681200}" sibTransId="{AA266D30-4564-4235-A8E2-B246736A9BC7}"/>
    <dgm:cxn modelId="{F926A84E-0951-4DF5-998C-FCD2C01A251C}" type="presParOf" srcId="{A5506C4F-A50C-453D-B46C-8734D1DFFDF6}" destId="{CC216BF4-2C10-43D9-886D-18B6BD8A53E4}" srcOrd="0" destOrd="0" presId="urn:microsoft.com/office/officeart/2005/8/layout/pyramid2"/>
    <dgm:cxn modelId="{091F0AE0-CE42-477C-91A4-A3486A4AA3C6}" type="presParOf" srcId="{A5506C4F-A50C-453D-B46C-8734D1DFFDF6}" destId="{BAE6249F-348B-45CF-8598-AFBB75A13CFE}" srcOrd="1" destOrd="0" presId="urn:microsoft.com/office/officeart/2005/8/layout/pyramid2"/>
    <dgm:cxn modelId="{BCB44E2C-F676-4A7E-9E87-631A6D44F9CD}" type="presParOf" srcId="{BAE6249F-348B-45CF-8598-AFBB75A13CFE}" destId="{80902ED2-BE07-4D93-834F-4B356723F739}" srcOrd="0" destOrd="0" presId="urn:microsoft.com/office/officeart/2005/8/layout/pyramid2"/>
    <dgm:cxn modelId="{665F7F0B-7051-4740-98D8-B2068789F367}" type="presParOf" srcId="{BAE6249F-348B-45CF-8598-AFBB75A13CFE}" destId="{C7176975-A566-44D6-87E7-0ACB400A3568}" srcOrd="1" destOrd="0" presId="urn:microsoft.com/office/officeart/2005/8/layout/pyramid2"/>
    <dgm:cxn modelId="{F9A5C29F-020B-4C6A-A07D-AA25BFBA43F5}" type="presParOf" srcId="{BAE6249F-348B-45CF-8598-AFBB75A13CFE}" destId="{45D7A787-8BF2-4BCD-9C6A-5ECA749DAC7F}" srcOrd="2" destOrd="0" presId="urn:microsoft.com/office/officeart/2005/8/layout/pyramid2"/>
    <dgm:cxn modelId="{418D132A-4205-44FC-8987-D0D67167AA80}" type="presParOf" srcId="{BAE6249F-348B-45CF-8598-AFBB75A13CFE}" destId="{2F4184B5-64BB-41A2-98F8-5EA8B934A84D}" srcOrd="3" destOrd="0" presId="urn:microsoft.com/office/officeart/2005/8/layout/pyramid2"/>
    <dgm:cxn modelId="{44C67BDD-F73F-4F9D-80BE-3A60D69EC88F}" type="presParOf" srcId="{BAE6249F-348B-45CF-8598-AFBB75A13CFE}" destId="{0554EB08-A382-4BD0-8164-DAFFCB097C18}" srcOrd="4" destOrd="0" presId="urn:microsoft.com/office/officeart/2005/8/layout/pyramid2"/>
    <dgm:cxn modelId="{64F34DE4-7142-4207-83DE-8F5E72350948}" type="presParOf" srcId="{BAE6249F-348B-45CF-8598-AFBB75A13CFE}" destId="{2A30FFF4-4FFE-4927-99E3-14B05D5EEA93}" srcOrd="5" destOrd="0" presId="urn:microsoft.com/office/officeart/2005/8/layout/pyramid2"/>
    <dgm:cxn modelId="{14954005-82C8-4A75-B133-1BD94B12474B}" type="presParOf" srcId="{BAE6249F-348B-45CF-8598-AFBB75A13CFE}" destId="{C8CDDFA7-40C2-4E14-B190-673214F32BC4}" srcOrd="6" destOrd="0" presId="urn:microsoft.com/office/officeart/2005/8/layout/pyramid2"/>
    <dgm:cxn modelId="{41331BAC-A11B-4A68-9F06-927A0A714B5A}" type="presParOf" srcId="{BAE6249F-348B-45CF-8598-AFBB75A13CFE}" destId="{343CFCA4-DE0D-40CC-B630-EE4531C41460}" srcOrd="7" destOrd="0" presId="urn:microsoft.com/office/officeart/2005/8/layout/pyramid2"/>
    <dgm:cxn modelId="{C7035D7B-D70F-453F-AD3E-D72789BD96C0}" type="presParOf" srcId="{BAE6249F-348B-45CF-8598-AFBB75A13CFE}" destId="{CB16635C-99CC-40D7-AD16-D5C09EEBD715}" srcOrd="8" destOrd="0" presId="urn:microsoft.com/office/officeart/2005/8/layout/pyramid2"/>
    <dgm:cxn modelId="{B9F55FEF-2B93-4A6E-838F-06CC168CF7B7}" type="presParOf" srcId="{BAE6249F-348B-45CF-8598-AFBB75A13CFE}" destId="{41F56B6D-943B-4CA8-9A91-CD900A953873}" srcOrd="9"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C216BF4-2C10-43D9-886D-18B6BD8A53E4}">
      <dsp:nvSpPr>
        <dsp:cNvPr id="0" name=""/>
        <dsp:cNvSpPr/>
      </dsp:nvSpPr>
      <dsp:spPr>
        <a:xfrm>
          <a:off x="1260486" y="0"/>
          <a:ext cx="4444865" cy="4444865"/>
        </a:xfrm>
        <a:prstGeom prst="triangle">
          <a:avLst/>
        </a:prstGeom>
        <a:solidFill>
          <a:schemeClr val="accent6">
            <a:lumMod val="60000"/>
            <a:lumOff val="4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0902ED2-BE07-4D93-834F-4B356723F739}">
      <dsp:nvSpPr>
        <dsp:cNvPr id="0" name=""/>
        <dsp:cNvSpPr/>
      </dsp:nvSpPr>
      <dsp:spPr>
        <a:xfrm>
          <a:off x="3417176" y="352944"/>
          <a:ext cx="3572593" cy="632004"/>
        </a:xfrm>
        <a:prstGeom prst="roundRect">
          <a:avLst/>
        </a:prstGeom>
        <a:solidFill>
          <a:schemeClr val="accent6">
            <a:lumMod val="5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bg1"/>
              </a:solidFill>
              <a:latin typeface="Ubuntu" panose="020B0504030602030204" pitchFamily="34" charset="0"/>
            </a:rPr>
            <a:t>COMULTRASAN   tasa = 12 %</a:t>
          </a:r>
        </a:p>
        <a:p>
          <a:pPr marL="0" lvl="0" indent="0" algn="ctr" defTabSz="622300">
            <a:lnSpc>
              <a:spcPct val="90000"/>
            </a:lnSpc>
            <a:spcBef>
              <a:spcPct val="0"/>
            </a:spcBef>
            <a:spcAft>
              <a:spcPct val="35000"/>
            </a:spcAft>
            <a:buNone/>
          </a:pPr>
          <a:r>
            <a:rPr lang="es-ES" sz="1400" b="1" kern="1200" dirty="0">
              <a:solidFill>
                <a:schemeClr val="bg1"/>
              </a:solidFill>
              <a:latin typeface="Ubuntu" panose="020B0504030602030204" pitchFamily="34" charset="0"/>
            </a:rPr>
            <a:t>$11.702.953.126 = 32%</a:t>
          </a:r>
          <a:endParaRPr lang="es-ES" sz="1400" kern="1200" dirty="0">
            <a:latin typeface="Ubuntu" panose="020B0504030602030204" pitchFamily="34" charset="0"/>
          </a:endParaRPr>
        </a:p>
      </dsp:txBody>
      <dsp:txXfrm>
        <a:off x="3448028" y="383796"/>
        <a:ext cx="3510889" cy="570300"/>
      </dsp:txXfrm>
    </dsp:sp>
    <dsp:sp modelId="{45D7A787-8BF2-4BCD-9C6A-5ECA749DAC7F}">
      <dsp:nvSpPr>
        <dsp:cNvPr id="0" name=""/>
        <dsp:cNvSpPr/>
      </dsp:nvSpPr>
      <dsp:spPr>
        <a:xfrm>
          <a:off x="3420383" y="1966028"/>
          <a:ext cx="3563348" cy="632004"/>
        </a:xfrm>
        <a:prstGeom prst="roundRect">
          <a:avLst/>
        </a:prstGeom>
        <a:solidFill>
          <a:schemeClr val="accent6">
            <a:lumMod val="5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s-ES" sz="1400" b="1" kern="1200" dirty="0">
              <a:solidFill>
                <a:schemeClr val="bg1"/>
              </a:solidFill>
              <a:latin typeface="Ubuntu" panose="020B0504030602030204" pitchFamily="34" charset="0"/>
            </a:rPr>
            <a:t>BANCO MUNDO MUJER    tasa = 13.75%</a:t>
          </a:r>
        </a:p>
        <a:p>
          <a:pPr marL="0" marR="0" lvl="0" indent="0" algn="ctr" defTabSz="914400" eaLnBrk="1" fontAlgn="auto" latinLnBrk="0" hangingPunct="1">
            <a:lnSpc>
              <a:spcPct val="100000"/>
            </a:lnSpc>
            <a:spcBef>
              <a:spcPct val="0"/>
            </a:spcBef>
            <a:spcAft>
              <a:spcPts val="0"/>
            </a:spcAft>
            <a:buClrTx/>
            <a:buSzTx/>
            <a:buFontTx/>
            <a:buNone/>
            <a:tabLst/>
            <a:defRPr/>
          </a:pPr>
          <a:r>
            <a:rPr lang="es-ES" sz="1400" b="1" kern="1200" dirty="0">
              <a:solidFill>
                <a:schemeClr val="bg1"/>
              </a:solidFill>
              <a:latin typeface="Ubuntu" panose="020B0504030602030204" pitchFamily="34" charset="0"/>
            </a:rPr>
            <a:t>$2.133.349.688 = 6%</a:t>
          </a:r>
        </a:p>
      </dsp:txBody>
      <dsp:txXfrm>
        <a:off x="3451235" y="1996880"/>
        <a:ext cx="3501644" cy="570300"/>
      </dsp:txXfrm>
    </dsp:sp>
    <dsp:sp modelId="{0554EB08-A382-4BD0-8164-DAFFCB097C18}">
      <dsp:nvSpPr>
        <dsp:cNvPr id="0" name=""/>
        <dsp:cNvSpPr/>
      </dsp:nvSpPr>
      <dsp:spPr>
        <a:xfrm>
          <a:off x="3454880" y="2688529"/>
          <a:ext cx="3563348" cy="632004"/>
        </a:xfrm>
        <a:prstGeom prst="roundRect">
          <a:avLst/>
        </a:prstGeom>
        <a:solidFill>
          <a:schemeClr val="accent6">
            <a:lumMod val="5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marR="0" lvl="0" indent="0" algn="ctr" defTabSz="622300" eaLnBrk="1" fontAlgn="auto" latinLnBrk="0" hangingPunct="1">
            <a:lnSpc>
              <a:spcPct val="90000"/>
            </a:lnSpc>
            <a:spcBef>
              <a:spcPct val="0"/>
            </a:spcBef>
            <a:spcAft>
              <a:spcPct val="35000"/>
            </a:spcAft>
            <a:buClrTx/>
            <a:buSzTx/>
            <a:buFontTx/>
            <a:buNone/>
            <a:tabLst/>
            <a:defRPr/>
          </a:pPr>
          <a:r>
            <a:rPr lang="es-ES" sz="1400" b="1" kern="1200" dirty="0">
              <a:solidFill>
                <a:schemeClr val="bg1"/>
              </a:solidFill>
              <a:latin typeface="Ubuntu" panose="020B0504030602030204" pitchFamily="34" charset="0"/>
            </a:rPr>
            <a:t>BBVA    tasa = 11,45%</a:t>
          </a:r>
        </a:p>
        <a:p>
          <a:pPr marL="0" marR="0" lvl="0" indent="0" algn="ctr" defTabSz="622300" eaLnBrk="1" fontAlgn="auto" latinLnBrk="0" hangingPunct="1">
            <a:lnSpc>
              <a:spcPct val="90000"/>
            </a:lnSpc>
            <a:spcBef>
              <a:spcPct val="0"/>
            </a:spcBef>
            <a:spcAft>
              <a:spcPct val="35000"/>
            </a:spcAft>
            <a:buClrTx/>
            <a:buSzTx/>
            <a:buFontTx/>
            <a:buNone/>
            <a:tabLst/>
            <a:defRPr/>
          </a:pPr>
          <a:r>
            <a:rPr lang="es-ES" sz="1400" b="1" kern="1200" dirty="0">
              <a:solidFill>
                <a:schemeClr val="bg1"/>
              </a:solidFill>
              <a:latin typeface="Ubuntu" panose="020B0504030602030204" pitchFamily="34" charset="0"/>
            </a:rPr>
            <a:t>$8.563.360.000 = 24%</a:t>
          </a:r>
        </a:p>
      </dsp:txBody>
      <dsp:txXfrm>
        <a:off x="3485732" y="2719381"/>
        <a:ext cx="3501644" cy="570300"/>
      </dsp:txXfrm>
    </dsp:sp>
    <dsp:sp modelId="{C8CDDFA7-40C2-4E14-B190-673214F32BC4}">
      <dsp:nvSpPr>
        <dsp:cNvPr id="0" name=""/>
        <dsp:cNvSpPr/>
      </dsp:nvSpPr>
      <dsp:spPr>
        <a:xfrm>
          <a:off x="3408884" y="1190546"/>
          <a:ext cx="3563348" cy="632004"/>
        </a:xfrm>
        <a:prstGeom prst="roundRect">
          <a:avLst/>
        </a:prstGeom>
        <a:solidFill>
          <a:schemeClr val="accent6">
            <a:lumMod val="5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bg1"/>
              </a:solidFill>
              <a:latin typeface="Ubuntu" panose="020B0504030602030204" pitchFamily="34" charset="0"/>
            </a:rPr>
            <a:t>SERFINANZA     tasa = 13%</a:t>
          </a:r>
        </a:p>
        <a:p>
          <a:pPr marL="0" lvl="0" indent="0" algn="ctr" defTabSz="622300">
            <a:lnSpc>
              <a:spcPct val="90000"/>
            </a:lnSpc>
            <a:spcBef>
              <a:spcPct val="0"/>
            </a:spcBef>
            <a:spcAft>
              <a:spcPct val="35000"/>
            </a:spcAft>
            <a:buNone/>
          </a:pPr>
          <a:r>
            <a:rPr lang="es-ES" sz="1400" b="1" kern="1200" dirty="0">
              <a:solidFill>
                <a:schemeClr val="bg1"/>
              </a:solidFill>
              <a:latin typeface="Ubuntu" panose="020B0504030602030204" pitchFamily="34" charset="0"/>
            </a:rPr>
            <a:t>$ 2.889.345.483 = 8%</a:t>
          </a:r>
        </a:p>
      </dsp:txBody>
      <dsp:txXfrm>
        <a:off x="3439736" y="1221398"/>
        <a:ext cx="3501644" cy="570300"/>
      </dsp:txXfrm>
    </dsp:sp>
    <dsp:sp modelId="{CB16635C-99CC-40D7-AD16-D5C09EEBD715}">
      <dsp:nvSpPr>
        <dsp:cNvPr id="0" name=""/>
        <dsp:cNvSpPr/>
      </dsp:nvSpPr>
      <dsp:spPr>
        <a:xfrm>
          <a:off x="3484233" y="3413886"/>
          <a:ext cx="3583861" cy="632004"/>
        </a:xfrm>
        <a:prstGeom prst="roundRect">
          <a:avLst/>
        </a:prstGeom>
        <a:solidFill>
          <a:schemeClr val="accent6">
            <a:lumMod val="50000"/>
            <a:alpha val="9000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es-ES" sz="1400" b="1" kern="1200" dirty="0">
              <a:solidFill>
                <a:schemeClr val="bg1"/>
              </a:solidFill>
              <a:latin typeface="Ubuntu" panose="020B0504030602030204" pitchFamily="34" charset="0"/>
            </a:rPr>
            <a:t>BANCIEN  tasa = 12,15%</a:t>
          </a:r>
        </a:p>
        <a:p>
          <a:pPr marL="0" lvl="0" indent="0" algn="ctr" defTabSz="622300">
            <a:lnSpc>
              <a:spcPct val="90000"/>
            </a:lnSpc>
            <a:spcBef>
              <a:spcPct val="0"/>
            </a:spcBef>
            <a:spcAft>
              <a:spcPct val="35000"/>
            </a:spcAft>
            <a:buNone/>
          </a:pPr>
          <a:r>
            <a:rPr lang="es-ES" sz="1400" b="1" kern="1200" dirty="0">
              <a:solidFill>
                <a:schemeClr val="bg1"/>
              </a:solidFill>
              <a:latin typeface="Ubuntu" panose="020B0504030602030204" pitchFamily="34" charset="0"/>
            </a:rPr>
            <a:t>$10.952.523.622 = 30%</a:t>
          </a:r>
        </a:p>
      </dsp:txBody>
      <dsp:txXfrm>
        <a:off x="3515085" y="3444738"/>
        <a:ext cx="3522157" cy="570300"/>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D463B17-5B0D-D4B0-2E13-810AB14EF0FF}"/>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CO"/>
          </a:p>
        </p:txBody>
      </p:sp>
      <p:sp>
        <p:nvSpPr>
          <p:cNvPr id="3" name="Subtítulo 2">
            <a:extLst>
              <a:ext uri="{FF2B5EF4-FFF2-40B4-BE49-F238E27FC236}">
                <a16:creationId xmlns:a16="http://schemas.microsoft.com/office/drawing/2014/main" id="{7F028136-A04B-EF4A-6763-5BBE21009E1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CO"/>
          </a:p>
        </p:txBody>
      </p:sp>
      <p:sp>
        <p:nvSpPr>
          <p:cNvPr id="4" name="Marcador de fecha 3">
            <a:extLst>
              <a:ext uri="{FF2B5EF4-FFF2-40B4-BE49-F238E27FC236}">
                <a16:creationId xmlns:a16="http://schemas.microsoft.com/office/drawing/2014/main" id="{5916FF00-DD06-C645-23A5-52F723DD4223}"/>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5" name="Marcador de pie de página 4">
            <a:extLst>
              <a:ext uri="{FF2B5EF4-FFF2-40B4-BE49-F238E27FC236}">
                <a16:creationId xmlns:a16="http://schemas.microsoft.com/office/drawing/2014/main" id="{31DFB948-1751-1AD8-38DD-B7BE6409B068}"/>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E2418C0B-FB72-D905-B07A-929E7622AF78}"/>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8157407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847BBE6-7A7B-A263-D387-7FFD64186C2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676C4ADF-6D31-F0E4-14E4-06CB07CDA3B3}"/>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0311F67A-F169-C813-6E87-4466BD355CEC}"/>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5" name="Marcador de pie de página 4">
            <a:extLst>
              <a:ext uri="{FF2B5EF4-FFF2-40B4-BE49-F238E27FC236}">
                <a16:creationId xmlns:a16="http://schemas.microsoft.com/office/drawing/2014/main" id="{F6DAAC8C-FCAD-1F92-5611-94F6BACB6BD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B6413476-3B01-40DB-4356-0A9E686407A0}"/>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8020132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a16="http://schemas.microsoft.com/office/drawing/2014/main" id="{DC0052DE-B870-8CA1-89F2-70AFD53C3E36}"/>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CO"/>
          </a:p>
        </p:txBody>
      </p:sp>
      <p:sp>
        <p:nvSpPr>
          <p:cNvPr id="3" name="Marcador de texto vertical 2">
            <a:extLst>
              <a:ext uri="{FF2B5EF4-FFF2-40B4-BE49-F238E27FC236}">
                <a16:creationId xmlns:a16="http://schemas.microsoft.com/office/drawing/2014/main" id="{E00C1642-21EA-776A-3067-3BE6A3239CC2}"/>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C1EB7B6E-9488-AD0E-D444-0ED488B47109}"/>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5" name="Marcador de pie de página 4">
            <a:extLst>
              <a:ext uri="{FF2B5EF4-FFF2-40B4-BE49-F238E27FC236}">
                <a16:creationId xmlns:a16="http://schemas.microsoft.com/office/drawing/2014/main" id="{9D4510C9-4167-5EA7-429E-C5BF3E075600}"/>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1EEF1D1F-EDDD-E373-67AF-89C37AFA26FA}"/>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5169620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BA3F127-3CF1-1E11-42F0-437C34E1D483}"/>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2DF322EE-BC2F-F752-34F0-E075654DB72F}"/>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91A411BC-F7F0-B351-D743-F9BE6E8D4AAF}"/>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5" name="Marcador de pie de página 4">
            <a:extLst>
              <a:ext uri="{FF2B5EF4-FFF2-40B4-BE49-F238E27FC236}">
                <a16:creationId xmlns:a16="http://schemas.microsoft.com/office/drawing/2014/main" id="{688404CD-4293-E04C-85ED-9D69CBE64E3A}"/>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09E3FF7E-611C-0B07-F464-FC5A19D82B1D}"/>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2123230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C9F9D1B-399A-E41F-BF10-666CB8E96C5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F92A7610-5E8C-7296-92CD-783490EEA0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a16="http://schemas.microsoft.com/office/drawing/2014/main" id="{65A600FC-05FC-67AA-6F5E-293EC55757FB}"/>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5" name="Marcador de pie de página 4">
            <a:extLst>
              <a:ext uri="{FF2B5EF4-FFF2-40B4-BE49-F238E27FC236}">
                <a16:creationId xmlns:a16="http://schemas.microsoft.com/office/drawing/2014/main" id="{0839FC69-D557-2B0B-FAE0-78E8DA3CA77B}"/>
              </a:ext>
            </a:extLst>
          </p:cNvPr>
          <p:cNvSpPr>
            <a:spLocks noGrp="1"/>
          </p:cNvSpPr>
          <p:nvPr>
            <p:ph type="ftr" sz="quarter" idx="11"/>
          </p:nvPr>
        </p:nvSpPr>
        <p:spPr/>
        <p:txBody>
          <a:bodyPr/>
          <a:lstStyle/>
          <a:p>
            <a:endParaRPr lang="es-CO"/>
          </a:p>
        </p:txBody>
      </p:sp>
      <p:sp>
        <p:nvSpPr>
          <p:cNvPr id="6" name="Marcador de número de diapositiva 5">
            <a:extLst>
              <a:ext uri="{FF2B5EF4-FFF2-40B4-BE49-F238E27FC236}">
                <a16:creationId xmlns:a16="http://schemas.microsoft.com/office/drawing/2014/main" id="{FE392A1E-5146-DF72-885C-1829A5BC50BD}"/>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3867176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26D8E2C-DE75-4276-960D-50D995E064D9}"/>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C21BE53A-0861-6E54-B676-3D55974091B1}"/>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contenido 3">
            <a:extLst>
              <a:ext uri="{FF2B5EF4-FFF2-40B4-BE49-F238E27FC236}">
                <a16:creationId xmlns:a16="http://schemas.microsoft.com/office/drawing/2014/main" id="{8D8DF864-A2FE-4F71-4E62-223938A824E4}"/>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fecha 4">
            <a:extLst>
              <a:ext uri="{FF2B5EF4-FFF2-40B4-BE49-F238E27FC236}">
                <a16:creationId xmlns:a16="http://schemas.microsoft.com/office/drawing/2014/main" id="{AC2B7CD7-8807-ABAF-E707-05881AE729A8}"/>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6" name="Marcador de pie de página 5">
            <a:extLst>
              <a:ext uri="{FF2B5EF4-FFF2-40B4-BE49-F238E27FC236}">
                <a16:creationId xmlns:a16="http://schemas.microsoft.com/office/drawing/2014/main" id="{7A915EC4-2952-8FB9-2361-6990C79E369D}"/>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5815D9CE-B778-BE9E-DE23-DEB418C664AD}"/>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27841633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016B1D2-DFD1-DB24-B0EF-FB0601274DA8}"/>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EE5F0D66-6958-BCD3-C3EA-763B2FAC44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a16="http://schemas.microsoft.com/office/drawing/2014/main" id="{CD951ED6-7B3B-1D32-8342-DF0EC092A985}"/>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5" name="Marcador de texto 4">
            <a:extLst>
              <a:ext uri="{FF2B5EF4-FFF2-40B4-BE49-F238E27FC236}">
                <a16:creationId xmlns:a16="http://schemas.microsoft.com/office/drawing/2014/main" id="{741C5D6D-CD05-2F96-EF6B-8E4E0AAE5D4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a16="http://schemas.microsoft.com/office/drawing/2014/main" id="{2DEFF219-7B72-1840-A011-863D433CB678}"/>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7" name="Marcador de fecha 6">
            <a:extLst>
              <a:ext uri="{FF2B5EF4-FFF2-40B4-BE49-F238E27FC236}">
                <a16:creationId xmlns:a16="http://schemas.microsoft.com/office/drawing/2014/main" id="{9BA80C53-FE01-C517-9E22-2470F8CB5103}"/>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8" name="Marcador de pie de página 7">
            <a:extLst>
              <a:ext uri="{FF2B5EF4-FFF2-40B4-BE49-F238E27FC236}">
                <a16:creationId xmlns:a16="http://schemas.microsoft.com/office/drawing/2014/main" id="{A47F6AF5-C8FC-18D6-FEDB-A3399F1674FA}"/>
              </a:ext>
            </a:extLst>
          </p:cNvPr>
          <p:cNvSpPr>
            <a:spLocks noGrp="1"/>
          </p:cNvSpPr>
          <p:nvPr>
            <p:ph type="ftr" sz="quarter" idx="11"/>
          </p:nvPr>
        </p:nvSpPr>
        <p:spPr/>
        <p:txBody>
          <a:bodyPr/>
          <a:lstStyle/>
          <a:p>
            <a:endParaRPr lang="es-CO"/>
          </a:p>
        </p:txBody>
      </p:sp>
      <p:sp>
        <p:nvSpPr>
          <p:cNvPr id="9" name="Marcador de número de diapositiva 8">
            <a:extLst>
              <a:ext uri="{FF2B5EF4-FFF2-40B4-BE49-F238E27FC236}">
                <a16:creationId xmlns:a16="http://schemas.microsoft.com/office/drawing/2014/main" id="{D0CE623E-11C5-B9EF-7761-74EA48296CA2}"/>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160914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43E3029-1664-A3FF-E45F-C38C4FD01540}"/>
              </a:ext>
            </a:extLst>
          </p:cNvPr>
          <p:cNvSpPr>
            <a:spLocks noGrp="1"/>
          </p:cNvSpPr>
          <p:nvPr>
            <p:ph type="title"/>
          </p:nvPr>
        </p:nvSpPr>
        <p:spPr/>
        <p:txBody>
          <a:bodyPr/>
          <a:lstStyle/>
          <a:p>
            <a:r>
              <a:rPr lang="es-ES"/>
              <a:t>Haga clic para modificar el estilo de título del patrón</a:t>
            </a:r>
            <a:endParaRPr lang="es-CO"/>
          </a:p>
        </p:txBody>
      </p:sp>
      <p:sp>
        <p:nvSpPr>
          <p:cNvPr id="3" name="Marcador de fecha 2">
            <a:extLst>
              <a:ext uri="{FF2B5EF4-FFF2-40B4-BE49-F238E27FC236}">
                <a16:creationId xmlns:a16="http://schemas.microsoft.com/office/drawing/2014/main" id="{6FB4CF9F-C2C8-B756-BF12-21F1A99D9E5D}"/>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4" name="Marcador de pie de página 3">
            <a:extLst>
              <a:ext uri="{FF2B5EF4-FFF2-40B4-BE49-F238E27FC236}">
                <a16:creationId xmlns:a16="http://schemas.microsoft.com/office/drawing/2014/main" id="{1CFC74D7-B9BE-8E58-F664-5675BDC972C0}"/>
              </a:ext>
            </a:extLst>
          </p:cNvPr>
          <p:cNvSpPr>
            <a:spLocks noGrp="1"/>
          </p:cNvSpPr>
          <p:nvPr>
            <p:ph type="ftr" sz="quarter" idx="11"/>
          </p:nvPr>
        </p:nvSpPr>
        <p:spPr/>
        <p:txBody>
          <a:bodyPr/>
          <a:lstStyle/>
          <a:p>
            <a:endParaRPr lang="es-CO"/>
          </a:p>
        </p:txBody>
      </p:sp>
      <p:sp>
        <p:nvSpPr>
          <p:cNvPr id="5" name="Marcador de número de diapositiva 4">
            <a:extLst>
              <a:ext uri="{FF2B5EF4-FFF2-40B4-BE49-F238E27FC236}">
                <a16:creationId xmlns:a16="http://schemas.microsoft.com/office/drawing/2014/main" id="{2585E6C6-C770-FC8C-E94C-60D2ADF5B9EC}"/>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1044363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a16="http://schemas.microsoft.com/office/drawing/2014/main" id="{E1B597E5-FB76-A8DA-8F8E-DC9488F4AC52}"/>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3" name="Marcador de pie de página 2">
            <a:extLst>
              <a:ext uri="{FF2B5EF4-FFF2-40B4-BE49-F238E27FC236}">
                <a16:creationId xmlns:a16="http://schemas.microsoft.com/office/drawing/2014/main" id="{DCB6A09B-CEF6-44C1-493D-CB03F9CAE080}"/>
              </a:ext>
            </a:extLst>
          </p:cNvPr>
          <p:cNvSpPr>
            <a:spLocks noGrp="1"/>
          </p:cNvSpPr>
          <p:nvPr>
            <p:ph type="ftr" sz="quarter" idx="11"/>
          </p:nvPr>
        </p:nvSpPr>
        <p:spPr/>
        <p:txBody>
          <a:bodyPr/>
          <a:lstStyle/>
          <a:p>
            <a:endParaRPr lang="es-CO"/>
          </a:p>
        </p:txBody>
      </p:sp>
      <p:sp>
        <p:nvSpPr>
          <p:cNvPr id="4" name="Marcador de número de diapositiva 3">
            <a:extLst>
              <a:ext uri="{FF2B5EF4-FFF2-40B4-BE49-F238E27FC236}">
                <a16:creationId xmlns:a16="http://schemas.microsoft.com/office/drawing/2014/main" id="{BF78B7D5-353D-7A95-B343-01524CBEABB5}"/>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28629404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65A01764-4A9B-32F5-9870-CF38EE097546}"/>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contenido 2">
            <a:extLst>
              <a:ext uri="{FF2B5EF4-FFF2-40B4-BE49-F238E27FC236}">
                <a16:creationId xmlns:a16="http://schemas.microsoft.com/office/drawing/2014/main" id="{13BC1F6E-8D5B-39D3-AD36-FD03B3337E8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texto 3">
            <a:extLst>
              <a:ext uri="{FF2B5EF4-FFF2-40B4-BE49-F238E27FC236}">
                <a16:creationId xmlns:a16="http://schemas.microsoft.com/office/drawing/2014/main" id="{0EC72919-0647-2C9A-BBA5-14021186254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9F29C4F2-DE10-5B56-A275-F225C4240F18}"/>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6" name="Marcador de pie de página 5">
            <a:extLst>
              <a:ext uri="{FF2B5EF4-FFF2-40B4-BE49-F238E27FC236}">
                <a16:creationId xmlns:a16="http://schemas.microsoft.com/office/drawing/2014/main" id="{ACA17769-4C76-7CAB-A0E5-7B8E42ABB575}"/>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0EE5554C-DDBF-86A0-E3A9-0D22AE25222F}"/>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12485070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0AC3028-9CFC-14D5-3FAB-C2AE59958B41}"/>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CO"/>
          </a:p>
        </p:txBody>
      </p:sp>
      <p:sp>
        <p:nvSpPr>
          <p:cNvPr id="3" name="Marcador de posición de imagen 2">
            <a:extLst>
              <a:ext uri="{FF2B5EF4-FFF2-40B4-BE49-F238E27FC236}">
                <a16:creationId xmlns:a16="http://schemas.microsoft.com/office/drawing/2014/main" id="{D0E76452-E060-E9E2-E0FE-2160487D51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Marcador de texto 3">
            <a:extLst>
              <a:ext uri="{FF2B5EF4-FFF2-40B4-BE49-F238E27FC236}">
                <a16:creationId xmlns:a16="http://schemas.microsoft.com/office/drawing/2014/main" id="{8C6D4874-EDB9-E127-DB8E-7A6FD5B1B6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a16="http://schemas.microsoft.com/office/drawing/2014/main" id="{7C8152B7-7F9C-4703-6F33-97B1489E99E9}"/>
              </a:ext>
            </a:extLst>
          </p:cNvPr>
          <p:cNvSpPr>
            <a:spLocks noGrp="1"/>
          </p:cNvSpPr>
          <p:nvPr>
            <p:ph type="dt" sz="half" idx="10"/>
          </p:nvPr>
        </p:nvSpPr>
        <p:spPr/>
        <p:txBody>
          <a:bodyPr/>
          <a:lstStyle/>
          <a:p>
            <a:fld id="{3066C45B-BB33-422C-80A6-5FC67BA9F03A}" type="datetimeFigureOut">
              <a:rPr lang="es-CO" smtClean="0"/>
              <a:t>26/07/2024</a:t>
            </a:fld>
            <a:endParaRPr lang="es-CO"/>
          </a:p>
        </p:txBody>
      </p:sp>
      <p:sp>
        <p:nvSpPr>
          <p:cNvPr id="6" name="Marcador de pie de página 5">
            <a:extLst>
              <a:ext uri="{FF2B5EF4-FFF2-40B4-BE49-F238E27FC236}">
                <a16:creationId xmlns:a16="http://schemas.microsoft.com/office/drawing/2014/main" id="{85EC07D8-3230-92F5-DA04-F8685577255E}"/>
              </a:ext>
            </a:extLst>
          </p:cNvPr>
          <p:cNvSpPr>
            <a:spLocks noGrp="1"/>
          </p:cNvSpPr>
          <p:nvPr>
            <p:ph type="ftr" sz="quarter" idx="11"/>
          </p:nvPr>
        </p:nvSpPr>
        <p:spPr/>
        <p:txBody>
          <a:bodyPr/>
          <a:lstStyle/>
          <a:p>
            <a:endParaRPr lang="es-CO"/>
          </a:p>
        </p:txBody>
      </p:sp>
      <p:sp>
        <p:nvSpPr>
          <p:cNvPr id="7" name="Marcador de número de diapositiva 6">
            <a:extLst>
              <a:ext uri="{FF2B5EF4-FFF2-40B4-BE49-F238E27FC236}">
                <a16:creationId xmlns:a16="http://schemas.microsoft.com/office/drawing/2014/main" id="{8B70AE83-5181-0792-C6D5-39E196355068}"/>
              </a:ext>
            </a:extLst>
          </p:cNvPr>
          <p:cNvSpPr>
            <a:spLocks noGrp="1"/>
          </p:cNvSpPr>
          <p:nvPr>
            <p:ph type="sldNum" sz="quarter" idx="12"/>
          </p:nvPr>
        </p:nvSpPr>
        <p:spPr/>
        <p:txBody>
          <a:bodyPr/>
          <a:lstStyle/>
          <a:p>
            <a:fld id="{B7AF9E60-DE21-4D8A-AEC4-B31B9A6B29EF}" type="slidenum">
              <a:rPr lang="es-CO" smtClean="0"/>
              <a:t>‹Nº›</a:t>
            </a:fld>
            <a:endParaRPr lang="es-CO"/>
          </a:p>
        </p:txBody>
      </p:sp>
    </p:spTree>
    <p:extLst>
      <p:ext uri="{BB962C8B-B14F-4D97-AF65-F5344CB8AC3E}">
        <p14:creationId xmlns:p14="http://schemas.microsoft.com/office/powerpoint/2010/main" val="8722860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a16="http://schemas.microsoft.com/office/drawing/2014/main" id="{E288E90E-AEA5-ADC2-7840-6157F3C4DA9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CO"/>
          </a:p>
        </p:txBody>
      </p:sp>
      <p:sp>
        <p:nvSpPr>
          <p:cNvPr id="3" name="Marcador de texto 2">
            <a:extLst>
              <a:ext uri="{FF2B5EF4-FFF2-40B4-BE49-F238E27FC236}">
                <a16:creationId xmlns:a16="http://schemas.microsoft.com/office/drawing/2014/main" id="{0A48519C-C715-A2CB-371A-0DD88017A5A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4" name="Marcador de fecha 3">
            <a:extLst>
              <a:ext uri="{FF2B5EF4-FFF2-40B4-BE49-F238E27FC236}">
                <a16:creationId xmlns:a16="http://schemas.microsoft.com/office/drawing/2014/main" id="{54CB7168-8D41-D502-266D-85A53258BB2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066C45B-BB33-422C-80A6-5FC67BA9F03A}" type="datetimeFigureOut">
              <a:rPr lang="es-CO" smtClean="0"/>
              <a:t>26/07/2024</a:t>
            </a:fld>
            <a:endParaRPr lang="es-CO"/>
          </a:p>
        </p:txBody>
      </p:sp>
      <p:sp>
        <p:nvSpPr>
          <p:cNvPr id="5" name="Marcador de pie de página 4">
            <a:extLst>
              <a:ext uri="{FF2B5EF4-FFF2-40B4-BE49-F238E27FC236}">
                <a16:creationId xmlns:a16="http://schemas.microsoft.com/office/drawing/2014/main" id="{EF54E604-7FC9-D79F-E4F4-ED5450AAAC5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Marcador de número de diapositiva 5">
            <a:extLst>
              <a:ext uri="{FF2B5EF4-FFF2-40B4-BE49-F238E27FC236}">
                <a16:creationId xmlns:a16="http://schemas.microsoft.com/office/drawing/2014/main" id="{8496F9DC-6AEC-5BBA-9E1E-A537B7AC260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7AF9E60-DE21-4D8A-AEC4-B31B9A6B29EF}" type="slidenum">
              <a:rPr lang="es-CO" smtClean="0"/>
              <a:t>‹Nº›</a:t>
            </a:fld>
            <a:endParaRPr lang="es-CO"/>
          </a:p>
        </p:txBody>
      </p:sp>
    </p:spTree>
    <p:extLst>
      <p:ext uri="{BB962C8B-B14F-4D97-AF65-F5344CB8AC3E}">
        <p14:creationId xmlns:p14="http://schemas.microsoft.com/office/powerpoint/2010/main" val="321944340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g"/><Relationship Id="rId7" Type="http://schemas.openxmlformats.org/officeDocument/2006/relationships/diagramColors" Target="../diagrams/colors1.xml"/><Relationship Id="rId2" Type="http://schemas.openxmlformats.org/officeDocument/2006/relationships/image" Target="../media/image3.jpg"/><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6" name="CuadroTexto 5">
            <a:extLst>
              <a:ext uri="{FF2B5EF4-FFF2-40B4-BE49-F238E27FC236}">
                <a16:creationId xmlns:a16="http://schemas.microsoft.com/office/drawing/2014/main" id="{35DF7BC5-802F-EEC9-ABB3-3B0FB12EE362}"/>
              </a:ext>
            </a:extLst>
          </p:cNvPr>
          <p:cNvSpPr txBox="1"/>
          <p:nvPr/>
        </p:nvSpPr>
        <p:spPr>
          <a:xfrm>
            <a:off x="2365919" y="2111706"/>
            <a:ext cx="9674760" cy="1754326"/>
          </a:xfrm>
          <a:prstGeom prst="rect">
            <a:avLst/>
          </a:prstGeom>
          <a:noFill/>
        </p:spPr>
        <p:txBody>
          <a:bodyPr wrap="square" rtlCol="0">
            <a:spAutoFit/>
          </a:bodyPr>
          <a:lstStyle/>
          <a:p>
            <a:r>
              <a:rPr lang="es-CO" sz="5400" b="1" dirty="0">
                <a:solidFill>
                  <a:srgbClr val="00B050"/>
                </a:solidFill>
                <a:latin typeface="Ubuntu" panose="020B0504030602030204" pitchFamily="34" charset="0"/>
              </a:rPr>
              <a:t>Caja de Previsión Social Municipal de Bucaramanga</a:t>
            </a:r>
          </a:p>
        </p:txBody>
      </p:sp>
      <p:sp>
        <p:nvSpPr>
          <p:cNvPr id="7" name="CuadroTexto 6">
            <a:extLst>
              <a:ext uri="{FF2B5EF4-FFF2-40B4-BE49-F238E27FC236}">
                <a16:creationId xmlns:a16="http://schemas.microsoft.com/office/drawing/2014/main" id="{DFEAC353-D483-1553-9D73-25EDA1BF0E91}"/>
              </a:ext>
            </a:extLst>
          </p:cNvPr>
          <p:cNvSpPr txBox="1"/>
          <p:nvPr/>
        </p:nvSpPr>
        <p:spPr>
          <a:xfrm>
            <a:off x="2520091" y="4093663"/>
            <a:ext cx="9366416" cy="677108"/>
          </a:xfrm>
          <a:prstGeom prst="rect">
            <a:avLst/>
          </a:prstGeom>
          <a:noFill/>
        </p:spPr>
        <p:txBody>
          <a:bodyPr wrap="square" rtlCol="0">
            <a:spAutoFit/>
          </a:bodyPr>
          <a:lstStyle/>
          <a:p>
            <a:r>
              <a:rPr lang="es-CO" sz="3800" b="1" dirty="0">
                <a:latin typeface="Ubuntu" panose="020B0504030602030204" pitchFamily="34" charset="0"/>
              </a:rPr>
              <a:t>Informe Primer Trimestre 2024 </a:t>
            </a:r>
          </a:p>
        </p:txBody>
      </p:sp>
      <p:pic>
        <p:nvPicPr>
          <p:cNvPr id="2" name="Imagen 1">
            <a:extLst>
              <a:ext uri="{FF2B5EF4-FFF2-40B4-BE49-F238E27FC236}">
                <a16:creationId xmlns:a16="http://schemas.microsoft.com/office/drawing/2014/main" id="{79821DD6-7327-6E7D-ADEA-F15230C4BE3C}"/>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Tree>
    <p:extLst>
      <p:ext uri="{BB962C8B-B14F-4D97-AF65-F5344CB8AC3E}">
        <p14:creationId xmlns:p14="http://schemas.microsoft.com/office/powerpoint/2010/main" val="17571784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ircle(in)">
                                      <p:cBhvr>
                                        <p:cTn id="12"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
        <p:nvSpPr>
          <p:cNvPr id="2" name="Rectangle 2">
            <a:extLst>
              <a:ext uri="{FF2B5EF4-FFF2-40B4-BE49-F238E27FC236}">
                <a16:creationId xmlns:a16="http://schemas.microsoft.com/office/drawing/2014/main" id="{5110B951-F586-4155-A2E7-0E431B5F38A5}"/>
              </a:ext>
            </a:extLst>
          </p:cNvPr>
          <p:cNvSpPr>
            <a:spLocks noChangeArrowheads="1"/>
          </p:cNvSpPr>
          <p:nvPr/>
        </p:nvSpPr>
        <p:spPr bwMode="auto">
          <a:xfrm>
            <a:off x="6692888" y="1095616"/>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4" name="CuadroTexto 3">
            <a:extLst>
              <a:ext uri="{FF2B5EF4-FFF2-40B4-BE49-F238E27FC236}">
                <a16:creationId xmlns:a16="http://schemas.microsoft.com/office/drawing/2014/main" id="{8375991E-DAC5-1940-1B86-3BAF0FD1E927}"/>
              </a:ext>
            </a:extLst>
          </p:cNvPr>
          <p:cNvSpPr txBox="1"/>
          <p:nvPr/>
        </p:nvSpPr>
        <p:spPr>
          <a:xfrm>
            <a:off x="915594" y="1166842"/>
            <a:ext cx="10413402" cy="4247317"/>
          </a:xfrm>
          <a:prstGeom prst="rect">
            <a:avLst/>
          </a:prstGeom>
          <a:noFill/>
        </p:spPr>
        <p:txBody>
          <a:bodyPr wrap="square">
            <a:spAutoFit/>
          </a:bodyPr>
          <a:lstStyle/>
          <a:p>
            <a:pPr marL="0" indent="0" algn="ctr">
              <a:buNone/>
            </a:pPr>
            <a:r>
              <a:rPr lang="es-ES_tradnl" b="1" dirty="0">
                <a:latin typeface="Ubuntu" panose="020B0504030602030204" pitchFamily="34" charset="0"/>
              </a:rPr>
              <a:t>PROCESOS PENALES EN LA FISCALIA GENERAL DE LA NACIÓN .  </a:t>
            </a:r>
          </a:p>
          <a:p>
            <a:pPr marL="0" indent="0" algn="just">
              <a:buNone/>
            </a:pPr>
            <a:endParaRPr lang="es-ES_tradnl" dirty="0">
              <a:latin typeface="Ubuntu" panose="020B0504030602030204" pitchFamily="34" charset="0"/>
            </a:endParaRPr>
          </a:p>
          <a:p>
            <a:pPr marL="342900" indent="-342900" algn="just">
              <a:buFont typeface="+mj-lt"/>
              <a:buAutoNum type="arabicPeriod"/>
            </a:pPr>
            <a:r>
              <a:rPr lang="es-ES_tradnl" dirty="0">
                <a:latin typeface="Ubuntu" panose="020B0504030602030204" pitchFamily="34" charset="0"/>
              </a:rPr>
              <a:t>Presunto  </a:t>
            </a:r>
            <a:r>
              <a:rPr lang="es-ES" dirty="0">
                <a:latin typeface="Ubuntu" panose="020B0504030602030204" pitchFamily="34" charset="0"/>
              </a:rPr>
              <a:t>fraude procesal y peculado por apropiación.  Demandado -  Henry Benítez Tavera . Fue precluido por el Juzgado 11 penal del circuito, imposibilidad de continuar con el proceso por muerte. </a:t>
            </a:r>
          </a:p>
          <a:p>
            <a:pPr marL="342900" indent="-342900" algn="just">
              <a:buFont typeface="+mj-lt"/>
              <a:buAutoNum type="arabicPeriod"/>
            </a:pPr>
            <a:endParaRPr lang="es-ES" dirty="0">
              <a:latin typeface="Ubuntu" panose="020B0504030602030204" pitchFamily="34" charset="0"/>
            </a:endParaRPr>
          </a:p>
          <a:p>
            <a:pPr marL="342900" indent="-342900" algn="just">
              <a:buFont typeface="+mj-lt"/>
              <a:buAutoNum type="arabicPeriod"/>
            </a:pPr>
            <a:r>
              <a:rPr lang="es-ES" dirty="0">
                <a:latin typeface="Ubuntu" panose="020B0504030602030204" pitchFamily="34" charset="0"/>
              </a:rPr>
              <a:t> Presunto Delito de falsedad ideológica y material en documento público y fraude procesal</a:t>
            </a:r>
            <a:r>
              <a:rPr lang="es-ES_tradnl" dirty="0">
                <a:latin typeface="Ubuntu" panose="020B0504030602030204" pitchFamily="34" charset="0"/>
              </a:rPr>
              <a:t>. Demandado – Leticia Tirado. Investigación fue archivada el día 13 de marzo de 2023 por el Fiscal Primero Grupo de investigación y juicio abreviado por atipicidad. </a:t>
            </a:r>
          </a:p>
          <a:p>
            <a:pPr algn="just"/>
            <a:endParaRPr lang="es-ES_tradnl" dirty="0">
              <a:latin typeface="Ubuntu" panose="020B0504030602030204" pitchFamily="34" charset="0"/>
            </a:endParaRPr>
          </a:p>
          <a:p>
            <a:pPr marL="0" indent="0" algn="ctr">
              <a:buNone/>
            </a:pPr>
            <a:r>
              <a:rPr lang="es-ES_tradnl" b="1" dirty="0">
                <a:latin typeface="Ubuntu" panose="020B0504030602030204" pitchFamily="34" charset="0"/>
              </a:rPr>
              <a:t>ACTUALMENTE  LA CPSM TIENE 1 PROCESO EN CURSO : </a:t>
            </a:r>
          </a:p>
          <a:p>
            <a:pPr marL="0" indent="0" algn="just">
              <a:buNone/>
            </a:pPr>
            <a:endParaRPr lang="es-ES_tradnl" dirty="0">
              <a:latin typeface="Ubuntu" panose="020B0504030602030204" pitchFamily="34" charset="0"/>
            </a:endParaRPr>
          </a:p>
          <a:p>
            <a:pPr marL="342900" indent="-342900" algn="just">
              <a:buFont typeface="+mj-lt"/>
              <a:buAutoNum type="arabicPeriod"/>
            </a:pPr>
            <a:r>
              <a:rPr lang="es-ES_tradnl" dirty="0">
                <a:latin typeface="Ubuntu" panose="020B0504030602030204" pitchFamily="34" charset="0"/>
              </a:rPr>
              <a:t>Tribunal Administrativo de Santander, Por Nulidad y Restablecimiento del derecho. Noyolis Jiménez Siderol. </a:t>
            </a:r>
          </a:p>
          <a:p>
            <a:pPr algn="just"/>
            <a:endParaRPr lang="es-ES_tradnl" dirty="0">
              <a:latin typeface="Ubuntu" panose="020B0504030602030204" pitchFamily="34" charset="0"/>
            </a:endParaRPr>
          </a:p>
        </p:txBody>
      </p:sp>
      <p:sp>
        <p:nvSpPr>
          <p:cNvPr id="7" name="CuadroTexto 6">
            <a:extLst>
              <a:ext uri="{FF2B5EF4-FFF2-40B4-BE49-F238E27FC236}">
                <a16:creationId xmlns:a16="http://schemas.microsoft.com/office/drawing/2014/main" id="{FCE1E3F7-05CE-B32A-A560-13AA4609F269}"/>
              </a:ext>
            </a:extLst>
          </p:cNvPr>
          <p:cNvSpPr txBox="1"/>
          <p:nvPr/>
        </p:nvSpPr>
        <p:spPr>
          <a:xfrm>
            <a:off x="1433262" y="261590"/>
            <a:ext cx="8487783" cy="584775"/>
          </a:xfrm>
          <a:prstGeom prst="rect">
            <a:avLst/>
          </a:prstGeom>
          <a:noFill/>
        </p:spPr>
        <p:txBody>
          <a:bodyPr wrap="square">
            <a:spAutoFit/>
          </a:bodyPr>
          <a:lstStyle/>
          <a:p>
            <a:pPr algn="ctr"/>
            <a:r>
              <a:rPr lang="es-MX"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rPr>
              <a:t>Informes Jurídico de la Entidad </a:t>
            </a:r>
            <a:endParaRPr lang="es-CO"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endParaRPr>
          </a:p>
        </p:txBody>
      </p:sp>
    </p:spTree>
    <p:extLst>
      <p:ext uri="{BB962C8B-B14F-4D97-AF65-F5344CB8AC3E}">
        <p14:creationId xmlns:p14="http://schemas.microsoft.com/office/powerpoint/2010/main" val="22399388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
        <p:nvSpPr>
          <p:cNvPr id="2" name="Rectangle 2">
            <a:extLst>
              <a:ext uri="{FF2B5EF4-FFF2-40B4-BE49-F238E27FC236}">
                <a16:creationId xmlns:a16="http://schemas.microsoft.com/office/drawing/2014/main" id="{5110B951-F586-4155-A2E7-0E431B5F38A5}"/>
              </a:ext>
            </a:extLst>
          </p:cNvPr>
          <p:cNvSpPr>
            <a:spLocks noChangeArrowheads="1"/>
          </p:cNvSpPr>
          <p:nvPr/>
        </p:nvSpPr>
        <p:spPr bwMode="auto">
          <a:xfrm>
            <a:off x="4074694" y="1084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7" name="CuadroTexto 6">
            <a:extLst>
              <a:ext uri="{FF2B5EF4-FFF2-40B4-BE49-F238E27FC236}">
                <a16:creationId xmlns:a16="http://schemas.microsoft.com/office/drawing/2014/main" id="{90FF40D2-3C8D-3C12-4CC8-26CEF16F33BD}"/>
              </a:ext>
            </a:extLst>
          </p:cNvPr>
          <p:cNvSpPr txBox="1"/>
          <p:nvPr/>
        </p:nvSpPr>
        <p:spPr>
          <a:xfrm>
            <a:off x="2032000" y="253446"/>
            <a:ext cx="8128000" cy="1077218"/>
          </a:xfrm>
          <a:prstGeom prst="rect">
            <a:avLst/>
          </a:prstGeom>
          <a:noFill/>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MX" sz="3200" b="1" i="0" u="none" strike="noStrike" kern="1200" cap="none" spc="0" normalizeH="0" baseline="0" noProof="0" dirty="0">
                <a:ln>
                  <a:noFill/>
                </a:ln>
                <a:solidFill>
                  <a:srgbClr val="70AD47">
                    <a:lumMod val="75000"/>
                  </a:srgbClr>
                </a:solidFill>
                <a:effectLst>
                  <a:outerShdw blurRad="38100" dist="38100" dir="2700000" algn="tl">
                    <a:srgbClr val="000000">
                      <a:alpha val="43137"/>
                    </a:srgbClr>
                  </a:outerShdw>
                </a:effectLst>
                <a:uLnTx/>
                <a:uFillTx/>
                <a:latin typeface="Ubuntu" panose="020B0504030602030204" pitchFamily="34" charset="0"/>
              </a:rPr>
              <a:t>Avance diversificación Portafolio de Servicios -CPSM</a:t>
            </a:r>
            <a:endParaRPr kumimoji="0" lang="es-CO" sz="3200" b="1" i="0" u="none" strike="noStrike" kern="1200" cap="none" spc="0" normalizeH="0" baseline="0" noProof="0" dirty="0">
              <a:ln>
                <a:noFill/>
              </a:ln>
              <a:solidFill>
                <a:srgbClr val="70AD47">
                  <a:lumMod val="75000"/>
                </a:srgbClr>
              </a:solidFill>
              <a:effectLst>
                <a:outerShdw blurRad="38100" dist="38100" dir="2700000" algn="tl">
                  <a:srgbClr val="000000">
                    <a:alpha val="43137"/>
                  </a:srgbClr>
                </a:outerShdw>
              </a:effectLst>
              <a:uLnTx/>
              <a:uFillTx/>
              <a:latin typeface="Ubuntu" panose="020B0504030602030204" pitchFamily="34" charset="0"/>
            </a:endParaRPr>
          </a:p>
        </p:txBody>
      </p:sp>
      <p:sp>
        <p:nvSpPr>
          <p:cNvPr id="4" name="CuadroTexto 3">
            <a:extLst>
              <a:ext uri="{FF2B5EF4-FFF2-40B4-BE49-F238E27FC236}">
                <a16:creationId xmlns:a16="http://schemas.microsoft.com/office/drawing/2014/main" id="{198741A1-AF0C-55B6-95F7-FF78640BF895}"/>
              </a:ext>
            </a:extLst>
          </p:cNvPr>
          <p:cNvSpPr txBox="1"/>
          <p:nvPr/>
        </p:nvSpPr>
        <p:spPr>
          <a:xfrm>
            <a:off x="1407657" y="1330664"/>
            <a:ext cx="9615224" cy="4448077"/>
          </a:xfrm>
          <a:prstGeom prst="rect">
            <a:avLst/>
          </a:prstGeom>
          <a:noFill/>
        </p:spPr>
        <p:txBody>
          <a:bodyPr wrap="square">
            <a:spAutoFit/>
          </a:bodyPr>
          <a:lstStyle/>
          <a:p>
            <a:pPr marL="0" marR="0" algn="just">
              <a:lnSpc>
                <a:spcPct val="150000"/>
              </a:lnSpc>
              <a:spcBef>
                <a:spcPts val="0"/>
              </a:spcBef>
              <a:spcAft>
                <a:spcPts val="1000"/>
              </a:spcAft>
            </a:pPr>
            <a:r>
              <a:rPr lang="es-CO" sz="2400" dirty="0">
                <a:effectLst/>
                <a:latin typeface="Ubuntu" panose="020B0504030602030204" pitchFamily="34" charset="0"/>
                <a:ea typeface="Calibri" panose="020F0502020204030204" pitchFamily="34" charset="0"/>
                <a:cs typeface="Calibri" panose="020F0502020204030204" pitchFamily="34" charset="0"/>
              </a:rPr>
              <a:t>La propuesta de diversificar el portafolio de servicios y ampliación del objeto misional de la CPSM, </a:t>
            </a:r>
            <a:r>
              <a:rPr lang="es-CO" sz="2400" dirty="0">
                <a:latin typeface="Ubuntu" panose="020B0504030602030204" pitchFamily="34" charset="0"/>
                <a:ea typeface="Calibri" panose="020F0502020204030204" pitchFamily="34" charset="0"/>
                <a:cs typeface="Calibri" panose="020F0502020204030204" pitchFamily="34" charset="0"/>
              </a:rPr>
              <a:t> a corte 30 de junio de </a:t>
            </a:r>
            <a:r>
              <a:rPr lang="es-CO" sz="2400" dirty="0">
                <a:effectLst/>
                <a:latin typeface="Ubuntu" panose="020B0504030602030204" pitchFamily="34" charset="0"/>
                <a:ea typeface="Calibri" panose="020F0502020204030204" pitchFamily="34" charset="0"/>
                <a:cs typeface="Calibri" panose="020F0502020204030204" pitchFamily="34" charset="0"/>
              </a:rPr>
              <a:t>2024, se encuentra en  estudio jurídico, técnico  y financiero que nos está brindando ASOCAPITALES, con el fin de mirar si podemos adoptar el  modelo de una “INFI “(Instituto de Fomento y Desarrollo Territorial) u otra figura jurídica que se adapte al objeto misional de la entidad; buscando ser una entidad Auto </a:t>
            </a:r>
            <a:r>
              <a:rPr lang="es-CO" sz="2400" dirty="0">
                <a:latin typeface="Ubuntu" panose="020B0504030602030204" pitchFamily="34" charset="0"/>
                <a:ea typeface="Calibri" panose="020F0502020204030204" pitchFamily="34" charset="0"/>
                <a:cs typeface="Calibri" panose="020F0502020204030204" pitchFamily="34" charset="0"/>
              </a:rPr>
              <a:t>S</a:t>
            </a:r>
            <a:r>
              <a:rPr lang="es-CO" sz="2400" dirty="0">
                <a:effectLst/>
                <a:latin typeface="Ubuntu" panose="020B0504030602030204" pitchFamily="34" charset="0"/>
                <a:ea typeface="Calibri" panose="020F0502020204030204" pitchFamily="34" charset="0"/>
                <a:cs typeface="Calibri" panose="020F0502020204030204" pitchFamily="34" charset="0"/>
              </a:rPr>
              <a:t>ostenible, que permita ofrecer diversidad en el servicio a nuestros afiliados.</a:t>
            </a:r>
            <a:endParaRPr lang="es-419" sz="2400" dirty="0">
              <a:effectLst/>
              <a:latin typeface="Ubuntu" panose="020B0504030602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8147987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3" name="Imagen 2">
            <a:extLst>
              <a:ext uri="{FF2B5EF4-FFF2-40B4-BE49-F238E27FC236}">
                <a16:creationId xmlns:a16="http://schemas.microsoft.com/office/drawing/2014/main" id="{97D60E49-E08C-47CD-B2AB-61771C2CFAE3}"/>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451810" y="0"/>
            <a:ext cx="1124758" cy="1382233"/>
          </a:xfrm>
          <a:prstGeom prst="rect">
            <a:avLst/>
          </a:prstGeom>
        </p:spPr>
      </p:pic>
    </p:spTree>
    <p:extLst>
      <p:ext uri="{BB962C8B-B14F-4D97-AF65-F5344CB8AC3E}">
        <p14:creationId xmlns:p14="http://schemas.microsoft.com/office/powerpoint/2010/main" val="33391985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
        <p:nvSpPr>
          <p:cNvPr id="2" name="Rectángulo 1">
            <a:extLst>
              <a:ext uri="{FF2B5EF4-FFF2-40B4-BE49-F238E27FC236}">
                <a16:creationId xmlns:a16="http://schemas.microsoft.com/office/drawing/2014/main" id="{5199582A-BDB1-4256-5CD6-80DEDBC90772}"/>
              </a:ext>
            </a:extLst>
          </p:cNvPr>
          <p:cNvSpPr/>
          <p:nvPr/>
        </p:nvSpPr>
        <p:spPr>
          <a:xfrm>
            <a:off x="1464131" y="1066571"/>
            <a:ext cx="9040791" cy="1353462"/>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es-ES" sz="3000" b="1" dirty="0">
              <a:solidFill>
                <a:schemeClr val="accent6">
                  <a:lumMod val="75000"/>
                </a:schemeClr>
              </a:solidFill>
              <a:effectLst>
                <a:outerShdw blurRad="38100" dist="38100" dir="2700000" algn="tl">
                  <a:srgbClr val="000000">
                    <a:alpha val="43137"/>
                  </a:srgbClr>
                </a:outerShdw>
              </a:effectLst>
            </a:endParaRPr>
          </a:p>
          <a:p>
            <a:pPr algn="ctr"/>
            <a:r>
              <a:rPr lang="es-ES"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rPr>
              <a:t>Objeto Misional  de la Entidad  </a:t>
            </a:r>
            <a:endParaRPr lang="es-CO"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endParaRPr>
          </a:p>
          <a:p>
            <a:pPr algn="ctr"/>
            <a:r>
              <a:rPr lang="es-MX" sz="3000" dirty="0"/>
              <a:t> </a:t>
            </a:r>
            <a:endParaRPr lang="es-419" sz="3000" dirty="0"/>
          </a:p>
        </p:txBody>
      </p:sp>
      <p:sp>
        <p:nvSpPr>
          <p:cNvPr id="6" name="CuadroTexto 5">
            <a:extLst>
              <a:ext uri="{FF2B5EF4-FFF2-40B4-BE49-F238E27FC236}">
                <a16:creationId xmlns:a16="http://schemas.microsoft.com/office/drawing/2014/main" id="{B1A9E93F-7646-017A-3FD1-E607CD04DB2E}"/>
              </a:ext>
            </a:extLst>
          </p:cNvPr>
          <p:cNvSpPr txBox="1"/>
          <p:nvPr/>
        </p:nvSpPr>
        <p:spPr>
          <a:xfrm>
            <a:off x="1464131" y="2698328"/>
            <a:ext cx="9040792" cy="2426883"/>
          </a:xfrm>
          <a:prstGeom prst="rect">
            <a:avLst/>
          </a:prstGeom>
          <a:noFill/>
        </p:spPr>
        <p:txBody>
          <a:bodyPr wrap="square">
            <a:spAutoFit/>
          </a:bodyPr>
          <a:lstStyle/>
          <a:p>
            <a:pPr marL="0" marR="0" algn="just">
              <a:lnSpc>
                <a:spcPct val="107000"/>
              </a:lnSpc>
              <a:spcBef>
                <a:spcPts val="0"/>
              </a:spcBef>
              <a:spcAft>
                <a:spcPts val="800"/>
              </a:spcAft>
            </a:pPr>
            <a:r>
              <a:rPr lang="es-CO" sz="2400" dirty="0">
                <a:effectLst/>
                <a:highlight>
                  <a:srgbClr val="FFFFFF"/>
                </a:highlight>
                <a:latin typeface="Ubuntu" panose="020B0504030602030204" pitchFamily="34" charset="0"/>
                <a:ea typeface="Calibri" panose="020F0502020204030204" pitchFamily="34" charset="0"/>
                <a:cs typeface="Courier New" panose="02070309020205020404" pitchFamily="49" charset="0"/>
              </a:rPr>
              <a:t>Administrar y gestionar de manera eficiente las Cesantías del Régimen de Retroactividad de los funcionarios y trabajadores, entes de control y entidades descentralizadas del Municipio de Bucaramanga; a través de un servicio eficiente y un proceso de mejora continua, todo ello en línea con los objetivos estratégicos de la CPSM.</a:t>
            </a:r>
            <a:endParaRPr lang="es-419" sz="2400" dirty="0">
              <a:effectLst/>
              <a:latin typeface="Ubuntu" panose="020B0504030602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52347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
        <p:nvSpPr>
          <p:cNvPr id="9" name="CuadroTexto 8">
            <a:extLst>
              <a:ext uri="{FF2B5EF4-FFF2-40B4-BE49-F238E27FC236}">
                <a16:creationId xmlns:a16="http://schemas.microsoft.com/office/drawing/2014/main" id="{BF674C66-2645-4D12-94B7-A32799DF63C1}"/>
              </a:ext>
            </a:extLst>
          </p:cNvPr>
          <p:cNvSpPr txBox="1"/>
          <p:nvPr/>
        </p:nvSpPr>
        <p:spPr>
          <a:xfrm>
            <a:off x="835152" y="263916"/>
            <a:ext cx="9733466" cy="1077218"/>
          </a:xfrm>
          <a:prstGeom prst="rect">
            <a:avLst/>
          </a:prstGeom>
          <a:noFill/>
        </p:spPr>
        <p:txBody>
          <a:bodyPr wrap="square" rtlCol="0">
            <a:spAutoFit/>
          </a:bodyPr>
          <a:lstStyle/>
          <a:p>
            <a:pPr algn="ctr"/>
            <a:r>
              <a:rPr lang="es-ES"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rPr>
              <a:t>Reconocimiento y pago de las Cesantías  a corte 30 de junio de 2024</a:t>
            </a:r>
          </a:p>
        </p:txBody>
      </p:sp>
      <p:sp>
        <p:nvSpPr>
          <p:cNvPr id="3" name="CuadroTexto 2">
            <a:extLst>
              <a:ext uri="{FF2B5EF4-FFF2-40B4-BE49-F238E27FC236}">
                <a16:creationId xmlns:a16="http://schemas.microsoft.com/office/drawing/2014/main" id="{E9C375A7-F6FF-BA2A-1A59-49C2F0DAD099}"/>
              </a:ext>
            </a:extLst>
          </p:cNvPr>
          <p:cNvSpPr txBox="1"/>
          <p:nvPr/>
        </p:nvSpPr>
        <p:spPr>
          <a:xfrm>
            <a:off x="1136851" y="1490008"/>
            <a:ext cx="9431767" cy="1938992"/>
          </a:xfrm>
          <a:prstGeom prst="rect">
            <a:avLst/>
          </a:prstGeom>
          <a:noFill/>
        </p:spPr>
        <p:txBody>
          <a:bodyPr wrap="square">
            <a:spAutoFit/>
          </a:bodyPr>
          <a:lstStyle/>
          <a:p>
            <a:pPr algn="just"/>
            <a:r>
              <a:rPr lang="es-419" sz="2400" dirty="0">
                <a:latin typeface="Ubuntu" panose="020B0504030602030204" pitchFamily="34" charset="0"/>
              </a:rPr>
              <a:t>Enero a Junio de 2024:  Se recibieron 129 solicitudes de Cesantías, de las cuales se pagaron 120 parciales conforme a los conceptos autorizado; 6 Cesantías Definitivas; 2 quedaron en trámite y 1 solicitud devuelta por incumplimiento de requisitos. </a:t>
            </a:r>
          </a:p>
          <a:p>
            <a:pPr algn="just"/>
            <a:endParaRPr lang="es-419" sz="2400" dirty="0"/>
          </a:p>
        </p:txBody>
      </p:sp>
      <p:graphicFrame>
        <p:nvGraphicFramePr>
          <p:cNvPr id="10" name="Tabla 9">
            <a:extLst>
              <a:ext uri="{FF2B5EF4-FFF2-40B4-BE49-F238E27FC236}">
                <a16:creationId xmlns:a16="http://schemas.microsoft.com/office/drawing/2014/main" id="{7BD11B70-6D3D-AD8C-DF8B-54128739A596}"/>
              </a:ext>
            </a:extLst>
          </p:cNvPr>
          <p:cNvGraphicFramePr>
            <a:graphicFrameLocks noGrp="1"/>
          </p:cNvGraphicFramePr>
          <p:nvPr>
            <p:extLst>
              <p:ext uri="{D42A27DB-BD31-4B8C-83A1-F6EECF244321}">
                <p14:modId xmlns:p14="http://schemas.microsoft.com/office/powerpoint/2010/main" val="123950472"/>
              </p:ext>
            </p:extLst>
          </p:nvPr>
        </p:nvGraphicFramePr>
        <p:xfrm>
          <a:off x="1365468" y="3297047"/>
          <a:ext cx="9203150" cy="2595880"/>
        </p:xfrm>
        <a:graphic>
          <a:graphicData uri="http://schemas.openxmlformats.org/drawingml/2006/table">
            <a:tbl>
              <a:tblPr firstRow="1" bandRow="1">
                <a:tableStyleId>{93296810-A885-4BE3-A3E7-6D5BEEA58F35}</a:tableStyleId>
              </a:tblPr>
              <a:tblGrid>
                <a:gridCol w="4017963">
                  <a:extLst>
                    <a:ext uri="{9D8B030D-6E8A-4147-A177-3AD203B41FA5}">
                      <a16:colId xmlns:a16="http://schemas.microsoft.com/office/drawing/2014/main" val="1804794806"/>
                    </a:ext>
                  </a:extLst>
                </a:gridCol>
                <a:gridCol w="2398955">
                  <a:extLst>
                    <a:ext uri="{9D8B030D-6E8A-4147-A177-3AD203B41FA5}">
                      <a16:colId xmlns:a16="http://schemas.microsoft.com/office/drawing/2014/main" val="3963110384"/>
                    </a:ext>
                  </a:extLst>
                </a:gridCol>
                <a:gridCol w="2786232">
                  <a:extLst>
                    <a:ext uri="{9D8B030D-6E8A-4147-A177-3AD203B41FA5}">
                      <a16:colId xmlns:a16="http://schemas.microsoft.com/office/drawing/2014/main" val="587599345"/>
                    </a:ext>
                  </a:extLst>
                </a:gridCol>
              </a:tblGrid>
              <a:tr h="370840">
                <a:tc>
                  <a:txBody>
                    <a:bodyPr/>
                    <a:lstStyle/>
                    <a:p>
                      <a:pPr algn="ctr"/>
                      <a:r>
                        <a:rPr lang="es-MX" sz="1600" dirty="0">
                          <a:latin typeface="Ubuntu" panose="020B0504030602030204" pitchFamily="34" charset="0"/>
                        </a:rPr>
                        <a:t>CESANTIA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CANTIDAD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VALOR</a:t>
                      </a:r>
                      <a:endParaRPr lang="es-419" sz="1600" dirty="0">
                        <a:latin typeface="Ubuntu" panose="020B0504030602030204" pitchFamily="34" charset="0"/>
                      </a:endParaRPr>
                    </a:p>
                  </a:txBody>
                  <a:tcPr/>
                </a:tc>
                <a:extLst>
                  <a:ext uri="{0D108BD9-81ED-4DB2-BD59-A6C34878D82A}">
                    <a16:rowId xmlns:a16="http://schemas.microsoft.com/office/drawing/2014/main" val="2944251802"/>
                  </a:ext>
                </a:extLst>
              </a:tr>
              <a:tr h="370840">
                <a:tc>
                  <a:txBody>
                    <a:bodyPr/>
                    <a:lstStyle/>
                    <a:p>
                      <a:pPr algn="l"/>
                      <a:r>
                        <a:rPr lang="es-MX" sz="1600" dirty="0">
                          <a:latin typeface="Ubuntu" panose="020B0504030602030204" pitchFamily="34" charset="0"/>
                        </a:rPr>
                        <a:t>PARCIAL – REPARACIONES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78</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$1.393.638.590</a:t>
                      </a:r>
                      <a:endParaRPr lang="es-419" sz="1600" dirty="0">
                        <a:latin typeface="Ubuntu" panose="020B0504030602030204" pitchFamily="34" charset="0"/>
                      </a:endParaRPr>
                    </a:p>
                  </a:txBody>
                  <a:tcPr/>
                </a:tc>
                <a:extLst>
                  <a:ext uri="{0D108BD9-81ED-4DB2-BD59-A6C34878D82A}">
                    <a16:rowId xmlns:a16="http://schemas.microsoft.com/office/drawing/2014/main" val="250161811"/>
                  </a:ext>
                </a:extLst>
              </a:tr>
              <a:tr h="370840">
                <a:tc>
                  <a:txBody>
                    <a:bodyPr/>
                    <a:lstStyle/>
                    <a:p>
                      <a:pPr algn="l"/>
                      <a:r>
                        <a:rPr lang="es-MX" sz="1600" dirty="0">
                          <a:latin typeface="Ubuntu" panose="020B0504030602030204" pitchFamily="34" charset="0"/>
                        </a:rPr>
                        <a:t>PARCIAL-LIBERACIÓN DE GRAVAMENES</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1</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$12.000.000</a:t>
                      </a:r>
                      <a:endParaRPr lang="es-419" sz="1600" dirty="0">
                        <a:latin typeface="Ubuntu" panose="020B0504030602030204" pitchFamily="34" charset="0"/>
                      </a:endParaRPr>
                    </a:p>
                  </a:txBody>
                  <a:tcPr/>
                </a:tc>
                <a:extLst>
                  <a:ext uri="{0D108BD9-81ED-4DB2-BD59-A6C34878D82A}">
                    <a16:rowId xmlns:a16="http://schemas.microsoft.com/office/drawing/2014/main" val="189996092"/>
                  </a:ext>
                </a:extLst>
              </a:tr>
              <a:tr h="370840">
                <a:tc>
                  <a:txBody>
                    <a:bodyPr/>
                    <a:lstStyle/>
                    <a:p>
                      <a:pPr algn="l"/>
                      <a:r>
                        <a:rPr lang="es-MX" sz="1600" dirty="0">
                          <a:latin typeface="Ubuntu" panose="020B0504030602030204" pitchFamily="34" charset="0"/>
                        </a:rPr>
                        <a:t>PARCIAL-COMPRA INMUEBLE</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30</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$742.233.000</a:t>
                      </a:r>
                      <a:endParaRPr lang="es-419" sz="1600" dirty="0">
                        <a:latin typeface="Ubuntu" panose="020B0504030602030204" pitchFamily="34" charset="0"/>
                      </a:endParaRPr>
                    </a:p>
                  </a:txBody>
                  <a:tcPr/>
                </a:tc>
                <a:extLst>
                  <a:ext uri="{0D108BD9-81ED-4DB2-BD59-A6C34878D82A}">
                    <a16:rowId xmlns:a16="http://schemas.microsoft.com/office/drawing/2014/main" val="1773325599"/>
                  </a:ext>
                </a:extLst>
              </a:tr>
              <a:tr h="370840">
                <a:tc>
                  <a:txBody>
                    <a:bodyPr/>
                    <a:lstStyle/>
                    <a:p>
                      <a:pPr algn="l"/>
                      <a:r>
                        <a:rPr lang="es-MX" sz="1600" dirty="0">
                          <a:latin typeface="Ubuntu" panose="020B0504030602030204" pitchFamily="34" charset="0"/>
                        </a:rPr>
                        <a:t>PARCIAL - ESTUDIO</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11</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$59.731.878</a:t>
                      </a:r>
                      <a:endParaRPr lang="es-419" sz="1600" dirty="0">
                        <a:latin typeface="Ubuntu" panose="020B0504030602030204" pitchFamily="34" charset="0"/>
                      </a:endParaRPr>
                    </a:p>
                  </a:txBody>
                  <a:tcPr/>
                </a:tc>
                <a:extLst>
                  <a:ext uri="{0D108BD9-81ED-4DB2-BD59-A6C34878D82A}">
                    <a16:rowId xmlns:a16="http://schemas.microsoft.com/office/drawing/2014/main" val="277385214"/>
                  </a:ext>
                </a:extLst>
              </a:tr>
              <a:tr h="370840">
                <a:tc>
                  <a:txBody>
                    <a:bodyPr/>
                    <a:lstStyle/>
                    <a:p>
                      <a:pPr algn="l"/>
                      <a:r>
                        <a:rPr lang="es-MX" sz="1600" dirty="0">
                          <a:latin typeface="Ubuntu" panose="020B0504030602030204" pitchFamily="34" charset="0"/>
                        </a:rPr>
                        <a:t>DEFINITIVA- DESVINCULACION LABORAL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6</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$360.846.774</a:t>
                      </a:r>
                      <a:endParaRPr lang="es-419" sz="1600" dirty="0">
                        <a:latin typeface="Ubuntu" panose="020B0504030602030204" pitchFamily="34" charset="0"/>
                      </a:endParaRPr>
                    </a:p>
                  </a:txBody>
                  <a:tcPr/>
                </a:tc>
                <a:extLst>
                  <a:ext uri="{0D108BD9-81ED-4DB2-BD59-A6C34878D82A}">
                    <a16:rowId xmlns:a16="http://schemas.microsoft.com/office/drawing/2014/main" val="3976353865"/>
                  </a:ext>
                </a:extLst>
              </a:tr>
              <a:tr h="370840">
                <a:tc>
                  <a:txBody>
                    <a:bodyPr/>
                    <a:lstStyle/>
                    <a:p>
                      <a:pPr algn="ctr"/>
                      <a:r>
                        <a:rPr lang="es-MX" sz="1600" b="1" dirty="0">
                          <a:latin typeface="Ubuntu" panose="020B0504030602030204" pitchFamily="34" charset="0"/>
                        </a:rPr>
                        <a:t>TOTAL </a:t>
                      </a:r>
                      <a:endParaRPr lang="es-419" sz="1600" b="1" dirty="0">
                        <a:latin typeface="Ubuntu" panose="020B0504030602030204" pitchFamily="34" charset="0"/>
                      </a:endParaRPr>
                    </a:p>
                  </a:txBody>
                  <a:tcPr/>
                </a:tc>
                <a:tc>
                  <a:txBody>
                    <a:bodyPr/>
                    <a:lstStyle/>
                    <a:p>
                      <a:pPr algn="ctr"/>
                      <a:r>
                        <a:rPr lang="es-MX" sz="1600" b="1" dirty="0">
                          <a:latin typeface="Ubuntu" panose="020B0504030602030204" pitchFamily="34" charset="0"/>
                        </a:rPr>
                        <a:t>126</a:t>
                      </a:r>
                      <a:endParaRPr lang="es-419" sz="1600" b="1" dirty="0">
                        <a:latin typeface="Ubuntu" panose="020B0504030602030204" pitchFamily="34" charset="0"/>
                      </a:endParaRPr>
                    </a:p>
                  </a:txBody>
                  <a:tcPr/>
                </a:tc>
                <a:tc>
                  <a:txBody>
                    <a:bodyPr/>
                    <a:lstStyle/>
                    <a:p>
                      <a:pPr algn="r"/>
                      <a:r>
                        <a:rPr lang="es-MX" sz="1600" b="1" dirty="0">
                          <a:latin typeface="Ubuntu" panose="020B0504030602030204" pitchFamily="34" charset="0"/>
                        </a:rPr>
                        <a:t>$2.568.450.242</a:t>
                      </a:r>
                      <a:endParaRPr lang="es-419" sz="1600" b="1" dirty="0">
                        <a:latin typeface="Ubuntu" panose="020B0504030602030204" pitchFamily="34" charset="0"/>
                      </a:endParaRPr>
                    </a:p>
                  </a:txBody>
                  <a:tcPr/>
                </a:tc>
                <a:extLst>
                  <a:ext uri="{0D108BD9-81ED-4DB2-BD59-A6C34878D82A}">
                    <a16:rowId xmlns:a16="http://schemas.microsoft.com/office/drawing/2014/main" val="96458006"/>
                  </a:ext>
                </a:extLst>
              </a:tr>
            </a:tbl>
          </a:graphicData>
        </a:graphic>
      </p:graphicFrame>
    </p:spTree>
    <p:extLst>
      <p:ext uri="{BB962C8B-B14F-4D97-AF65-F5344CB8AC3E}">
        <p14:creationId xmlns:p14="http://schemas.microsoft.com/office/powerpoint/2010/main" val="11549396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graphicFrame>
        <p:nvGraphicFramePr>
          <p:cNvPr id="10" name="Tabla 9">
            <a:extLst>
              <a:ext uri="{FF2B5EF4-FFF2-40B4-BE49-F238E27FC236}">
                <a16:creationId xmlns:a16="http://schemas.microsoft.com/office/drawing/2014/main" id="{585EDB03-EB7F-4CEA-CF36-E46AAA296E10}"/>
              </a:ext>
            </a:extLst>
          </p:cNvPr>
          <p:cNvGraphicFramePr>
            <a:graphicFrameLocks noGrp="1"/>
          </p:cNvGraphicFramePr>
          <p:nvPr>
            <p:extLst>
              <p:ext uri="{D42A27DB-BD31-4B8C-83A1-F6EECF244321}">
                <p14:modId xmlns:p14="http://schemas.microsoft.com/office/powerpoint/2010/main" val="3649847848"/>
              </p:ext>
            </p:extLst>
          </p:nvPr>
        </p:nvGraphicFramePr>
        <p:xfrm>
          <a:off x="861392" y="2751057"/>
          <a:ext cx="9925878" cy="3688080"/>
        </p:xfrm>
        <a:graphic>
          <a:graphicData uri="http://schemas.openxmlformats.org/drawingml/2006/table">
            <a:tbl>
              <a:tblPr firstRow="1" bandRow="1">
                <a:tableStyleId>{93296810-A885-4BE3-A3E7-6D5BEEA58F35}</a:tableStyleId>
              </a:tblPr>
              <a:tblGrid>
                <a:gridCol w="4816698">
                  <a:extLst>
                    <a:ext uri="{9D8B030D-6E8A-4147-A177-3AD203B41FA5}">
                      <a16:colId xmlns:a16="http://schemas.microsoft.com/office/drawing/2014/main" val="2373119285"/>
                    </a:ext>
                  </a:extLst>
                </a:gridCol>
                <a:gridCol w="5109180">
                  <a:extLst>
                    <a:ext uri="{9D8B030D-6E8A-4147-A177-3AD203B41FA5}">
                      <a16:colId xmlns:a16="http://schemas.microsoft.com/office/drawing/2014/main" val="1831832219"/>
                    </a:ext>
                  </a:extLst>
                </a:gridCol>
              </a:tblGrid>
              <a:tr h="325642">
                <a:tc>
                  <a:txBody>
                    <a:bodyPr/>
                    <a:lstStyle/>
                    <a:p>
                      <a:pPr algn="ctr"/>
                      <a:r>
                        <a:rPr lang="es-MX" sz="1600" dirty="0">
                          <a:latin typeface="Ubuntu" panose="020B0504030602030204" pitchFamily="34" charset="0"/>
                        </a:rPr>
                        <a:t>ENTIDADES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APORTES PRIMER SEMESTRE </a:t>
                      </a:r>
                      <a:endParaRPr lang="es-419" sz="1600" dirty="0">
                        <a:latin typeface="Ubuntu" panose="020B0504030602030204" pitchFamily="34" charset="0"/>
                      </a:endParaRPr>
                    </a:p>
                  </a:txBody>
                  <a:tcPr/>
                </a:tc>
                <a:extLst>
                  <a:ext uri="{0D108BD9-81ED-4DB2-BD59-A6C34878D82A}">
                    <a16:rowId xmlns:a16="http://schemas.microsoft.com/office/drawing/2014/main" val="3523846212"/>
                  </a:ext>
                </a:extLst>
              </a:tr>
              <a:tr h="327064">
                <a:tc>
                  <a:txBody>
                    <a:bodyPr/>
                    <a:lstStyle/>
                    <a:p>
                      <a:pPr algn="l"/>
                      <a:r>
                        <a:rPr lang="es-MX" sz="1600" dirty="0">
                          <a:latin typeface="Ubuntu" panose="020B0504030602030204" pitchFamily="34" charset="0"/>
                        </a:rPr>
                        <a:t>MUNICIPIO DE BUCARAMANGA </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$257.654.150,00</a:t>
                      </a:r>
                      <a:endParaRPr lang="es-419" sz="1600" dirty="0">
                        <a:latin typeface="Ubuntu" panose="020B0504030602030204" pitchFamily="34" charset="0"/>
                      </a:endParaRPr>
                    </a:p>
                  </a:txBody>
                  <a:tcPr/>
                </a:tc>
                <a:extLst>
                  <a:ext uri="{0D108BD9-81ED-4DB2-BD59-A6C34878D82A}">
                    <a16:rowId xmlns:a16="http://schemas.microsoft.com/office/drawing/2014/main" val="1616343311"/>
                  </a:ext>
                </a:extLst>
              </a:tr>
              <a:tr h="325642">
                <a:tc>
                  <a:txBody>
                    <a:bodyPr/>
                    <a:lstStyle/>
                    <a:p>
                      <a:pPr algn="l"/>
                      <a:r>
                        <a:rPr lang="es-MX" sz="1600" dirty="0">
                          <a:latin typeface="Ubuntu" panose="020B0504030602030204" pitchFamily="34" charset="0"/>
                        </a:rPr>
                        <a:t>PERSONERIA MUNICIPAL</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$9.200.791,00</a:t>
                      </a:r>
                      <a:endParaRPr lang="es-419" sz="1600" dirty="0">
                        <a:latin typeface="Ubuntu" panose="020B0504030602030204" pitchFamily="34" charset="0"/>
                      </a:endParaRPr>
                    </a:p>
                  </a:txBody>
                  <a:tcPr/>
                </a:tc>
                <a:extLst>
                  <a:ext uri="{0D108BD9-81ED-4DB2-BD59-A6C34878D82A}">
                    <a16:rowId xmlns:a16="http://schemas.microsoft.com/office/drawing/2014/main" val="1430068380"/>
                  </a:ext>
                </a:extLst>
              </a:tr>
              <a:tr h="325642">
                <a:tc>
                  <a:txBody>
                    <a:bodyPr/>
                    <a:lstStyle/>
                    <a:p>
                      <a:pPr algn="l"/>
                      <a:r>
                        <a:rPr lang="es-MX" sz="1600" dirty="0">
                          <a:latin typeface="Ubuntu" panose="020B0504030602030204" pitchFamily="34" charset="0"/>
                        </a:rPr>
                        <a:t>CONTRALORIA DE BUCARAMANGA </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$22.401.000,00</a:t>
                      </a:r>
                      <a:endParaRPr lang="es-419" sz="1600" dirty="0">
                        <a:latin typeface="Ubuntu" panose="020B0504030602030204" pitchFamily="34" charset="0"/>
                      </a:endParaRPr>
                    </a:p>
                  </a:txBody>
                  <a:tcPr/>
                </a:tc>
                <a:extLst>
                  <a:ext uri="{0D108BD9-81ED-4DB2-BD59-A6C34878D82A}">
                    <a16:rowId xmlns:a16="http://schemas.microsoft.com/office/drawing/2014/main" val="1056097724"/>
                  </a:ext>
                </a:extLst>
              </a:tr>
              <a:tr h="325642">
                <a:tc>
                  <a:txBody>
                    <a:bodyPr/>
                    <a:lstStyle/>
                    <a:p>
                      <a:pPr algn="l"/>
                      <a:r>
                        <a:rPr lang="es-MX" sz="1600" dirty="0">
                          <a:latin typeface="Ubuntu" panose="020B0504030602030204" pitchFamily="34" charset="0"/>
                        </a:rPr>
                        <a:t>DIRECCION DE TRANSITO</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$196.710.181,00</a:t>
                      </a:r>
                      <a:endParaRPr lang="es-419" sz="1600" dirty="0">
                        <a:latin typeface="Ubuntu" panose="020B0504030602030204" pitchFamily="34" charset="0"/>
                      </a:endParaRPr>
                    </a:p>
                  </a:txBody>
                  <a:tcPr/>
                </a:tc>
                <a:extLst>
                  <a:ext uri="{0D108BD9-81ED-4DB2-BD59-A6C34878D82A}">
                    <a16:rowId xmlns:a16="http://schemas.microsoft.com/office/drawing/2014/main" val="951871284"/>
                  </a:ext>
                </a:extLst>
              </a:tr>
              <a:tr h="325642">
                <a:tc>
                  <a:txBody>
                    <a:bodyPr/>
                    <a:lstStyle/>
                    <a:p>
                      <a:pPr algn="l"/>
                      <a:r>
                        <a:rPr lang="es-MX" sz="1600" dirty="0">
                          <a:latin typeface="Ubuntu" panose="020B0504030602030204" pitchFamily="34" charset="0"/>
                        </a:rPr>
                        <a:t>INSTITUTO MUNICIPAL DE CULTURA</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$4.360.080,00</a:t>
                      </a:r>
                      <a:endParaRPr lang="es-419" sz="1600" dirty="0">
                        <a:latin typeface="Ubuntu" panose="020B0504030602030204" pitchFamily="34" charset="0"/>
                      </a:endParaRPr>
                    </a:p>
                  </a:txBody>
                  <a:tcPr/>
                </a:tc>
                <a:extLst>
                  <a:ext uri="{0D108BD9-81ED-4DB2-BD59-A6C34878D82A}">
                    <a16:rowId xmlns:a16="http://schemas.microsoft.com/office/drawing/2014/main" val="1428788200"/>
                  </a:ext>
                </a:extLst>
              </a:tr>
              <a:tr h="325642">
                <a:tc>
                  <a:txBody>
                    <a:bodyPr/>
                    <a:lstStyle/>
                    <a:p>
                      <a:pPr algn="l"/>
                      <a:r>
                        <a:rPr lang="es-MX" sz="1600" dirty="0">
                          <a:latin typeface="Ubuntu" panose="020B0504030602030204" pitchFamily="34" charset="0"/>
                        </a:rPr>
                        <a:t>INVISBU</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$7.985.381,00</a:t>
                      </a:r>
                      <a:endParaRPr lang="es-419" sz="1600" dirty="0">
                        <a:latin typeface="Ubuntu" panose="020B0504030602030204" pitchFamily="34" charset="0"/>
                      </a:endParaRPr>
                    </a:p>
                  </a:txBody>
                  <a:tcPr/>
                </a:tc>
                <a:extLst>
                  <a:ext uri="{0D108BD9-81ED-4DB2-BD59-A6C34878D82A}">
                    <a16:rowId xmlns:a16="http://schemas.microsoft.com/office/drawing/2014/main" val="1073274091"/>
                  </a:ext>
                </a:extLst>
              </a:tr>
              <a:tr h="325642">
                <a:tc>
                  <a:txBody>
                    <a:bodyPr/>
                    <a:lstStyle/>
                    <a:p>
                      <a:pPr algn="l"/>
                      <a:r>
                        <a:rPr lang="es-MX" sz="1600" dirty="0">
                          <a:latin typeface="Ubuntu" panose="020B0504030602030204" pitchFamily="34" charset="0"/>
                        </a:rPr>
                        <a:t>BOMBEROS DE BUCARAMANGA</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$77.943.154,00</a:t>
                      </a:r>
                      <a:endParaRPr lang="es-419" sz="1600" dirty="0">
                        <a:latin typeface="Ubuntu" panose="020B0504030602030204" pitchFamily="34" charset="0"/>
                      </a:endParaRPr>
                    </a:p>
                  </a:txBody>
                  <a:tcPr/>
                </a:tc>
                <a:extLst>
                  <a:ext uri="{0D108BD9-81ED-4DB2-BD59-A6C34878D82A}">
                    <a16:rowId xmlns:a16="http://schemas.microsoft.com/office/drawing/2014/main" val="2935868148"/>
                  </a:ext>
                </a:extLst>
              </a:tr>
              <a:tr h="325642">
                <a:tc>
                  <a:txBody>
                    <a:bodyPr/>
                    <a:lstStyle/>
                    <a:p>
                      <a:pPr algn="l"/>
                      <a:r>
                        <a:rPr lang="es-MX" sz="1600" dirty="0">
                          <a:latin typeface="Ubuntu" panose="020B0504030602030204" pitchFamily="34" charset="0"/>
                        </a:rPr>
                        <a:t>INDERBU</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$3.427.749,00</a:t>
                      </a:r>
                      <a:endParaRPr lang="es-419" sz="1600" dirty="0">
                        <a:latin typeface="Ubuntu" panose="020B0504030602030204" pitchFamily="34" charset="0"/>
                      </a:endParaRPr>
                    </a:p>
                  </a:txBody>
                  <a:tcPr/>
                </a:tc>
                <a:extLst>
                  <a:ext uri="{0D108BD9-81ED-4DB2-BD59-A6C34878D82A}">
                    <a16:rowId xmlns:a16="http://schemas.microsoft.com/office/drawing/2014/main" val="849558403"/>
                  </a:ext>
                </a:extLst>
              </a:tr>
              <a:tr h="325642">
                <a:tc>
                  <a:txBody>
                    <a:bodyPr/>
                    <a:lstStyle/>
                    <a:p>
                      <a:pPr algn="l"/>
                      <a:r>
                        <a:rPr lang="es-MX" sz="1600" dirty="0">
                          <a:latin typeface="Ubuntu" panose="020B0504030602030204" pitchFamily="34" charset="0"/>
                        </a:rPr>
                        <a:t>CONCEJO MUNICIPAL</a:t>
                      </a:r>
                      <a:endParaRPr lang="es-419" sz="1600" dirty="0">
                        <a:latin typeface="Ubuntu" panose="020B0504030602030204" pitchFamily="34" charset="0"/>
                      </a:endParaRPr>
                    </a:p>
                  </a:txBody>
                  <a:tcPr/>
                </a:tc>
                <a:tc>
                  <a:txBody>
                    <a:bodyPr/>
                    <a:lstStyle/>
                    <a:p>
                      <a:pPr algn="r"/>
                      <a:r>
                        <a:rPr lang="es-MX" sz="1600" dirty="0">
                          <a:latin typeface="Ubuntu" panose="020B0504030602030204" pitchFamily="34" charset="0"/>
                        </a:rPr>
                        <a:t>$1.276.551,00</a:t>
                      </a:r>
                      <a:endParaRPr lang="es-419" sz="1600" dirty="0">
                        <a:latin typeface="Ubuntu" panose="020B0504030602030204" pitchFamily="34" charset="0"/>
                      </a:endParaRPr>
                    </a:p>
                  </a:txBody>
                  <a:tcPr/>
                </a:tc>
                <a:extLst>
                  <a:ext uri="{0D108BD9-81ED-4DB2-BD59-A6C34878D82A}">
                    <a16:rowId xmlns:a16="http://schemas.microsoft.com/office/drawing/2014/main" val="2519025099"/>
                  </a:ext>
                </a:extLst>
              </a:tr>
              <a:tr h="325642">
                <a:tc>
                  <a:txBody>
                    <a:bodyPr/>
                    <a:lstStyle/>
                    <a:p>
                      <a:pPr algn="ctr"/>
                      <a:r>
                        <a:rPr lang="es-MX" sz="1600" b="1" dirty="0">
                          <a:latin typeface="Ubuntu" panose="020B0504030602030204" pitchFamily="34" charset="0"/>
                        </a:rPr>
                        <a:t>TOTAL DE APORTES </a:t>
                      </a:r>
                      <a:endParaRPr lang="es-419" sz="1600" b="1" dirty="0">
                        <a:latin typeface="Ubuntu" panose="020B0504030602030204" pitchFamily="34" charset="0"/>
                      </a:endParaRPr>
                    </a:p>
                  </a:txBody>
                  <a:tcPr/>
                </a:tc>
                <a:tc>
                  <a:txBody>
                    <a:bodyPr/>
                    <a:lstStyle/>
                    <a:p>
                      <a:pPr algn="r"/>
                      <a:r>
                        <a:rPr lang="es-MX" sz="1600" b="1" dirty="0">
                          <a:latin typeface="Ubuntu" panose="020B0504030602030204" pitchFamily="34" charset="0"/>
                        </a:rPr>
                        <a:t>$580.959.037,00</a:t>
                      </a:r>
                      <a:endParaRPr lang="es-419" sz="1600" b="1" dirty="0">
                        <a:latin typeface="Ubuntu" panose="020B0504030602030204" pitchFamily="34" charset="0"/>
                      </a:endParaRPr>
                    </a:p>
                  </a:txBody>
                  <a:tcPr/>
                </a:tc>
                <a:extLst>
                  <a:ext uri="{0D108BD9-81ED-4DB2-BD59-A6C34878D82A}">
                    <a16:rowId xmlns:a16="http://schemas.microsoft.com/office/drawing/2014/main" val="1088890568"/>
                  </a:ext>
                </a:extLst>
              </a:tr>
            </a:tbl>
          </a:graphicData>
        </a:graphic>
      </p:graphicFrame>
      <p:sp>
        <p:nvSpPr>
          <p:cNvPr id="12" name="CuadroTexto 11">
            <a:extLst>
              <a:ext uri="{FF2B5EF4-FFF2-40B4-BE49-F238E27FC236}">
                <a16:creationId xmlns:a16="http://schemas.microsoft.com/office/drawing/2014/main" id="{5627ECA2-2AE6-F1B9-8671-762E95E179F1}"/>
              </a:ext>
            </a:extLst>
          </p:cNvPr>
          <p:cNvSpPr txBox="1"/>
          <p:nvPr/>
        </p:nvSpPr>
        <p:spPr>
          <a:xfrm>
            <a:off x="742122" y="812065"/>
            <a:ext cx="10164418" cy="1938992"/>
          </a:xfrm>
          <a:prstGeom prst="rect">
            <a:avLst/>
          </a:prstGeom>
          <a:noFill/>
        </p:spPr>
        <p:txBody>
          <a:bodyPr wrap="square" rtlCol="0">
            <a:spAutoFit/>
          </a:bodyPr>
          <a:lstStyle/>
          <a:p>
            <a:pPr algn="just"/>
            <a:r>
              <a:rPr lang="es-ES_tradnl" altLang="es-CO" sz="2400" dirty="0">
                <a:latin typeface="Ubuntu" panose="020B0504030602030204" pitchFamily="34" charset="0"/>
                <a:cs typeface="Times New Roman" panose="02020603050405020304" pitchFamily="18" charset="0"/>
              </a:rPr>
              <a:t>Sobre la nómina de los afiliados fueron girados el 8.33%, por la Alcaldía de Bucaramanga; Institutos descentralizados y entes de control, estos dineros fueron utilizados para cubrir el pago de Cesantías junto con los rendimientos financieros generados por los CDTS que posee la CPSM en las diferentes entidades financieras.</a:t>
            </a:r>
            <a:endParaRPr lang="es-419" sz="2400" dirty="0">
              <a:latin typeface="Ubuntu" panose="020B0504030602030204" pitchFamily="34" charset="0"/>
            </a:endParaRPr>
          </a:p>
        </p:txBody>
      </p:sp>
      <p:sp>
        <p:nvSpPr>
          <p:cNvPr id="13" name="CuadroTexto 12">
            <a:extLst>
              <a:ext uri="{FF2B5EF4-FFF2-40B4-BE49-F238E27FC236}">
                <a16:creationId xmlns:a16="http://schemas.microsoft.com/office/drawing/2014/main" id="{0FBE54CE-C1A7-B32B-BCDF-E0A5D33DD8D1}"/>
              </a:ext>
            </a:extLst>
          </p:cNvPr>
          <p:cNvSpPr txBox="1"/>
          <p:nvPr/>
        </p:nvSpPr>
        <p:spPr>
          <a:xfrm>
            <a:off x="1049469" y="125011"/>
            <a:ext cx="9153561" cy="584775"/>
          </a:xfrm>
          <a:prstGeom prst="rect">
            <a:avLst/>
          </a:prstGeom>
          <a:noFill/>
        </p:spPr>
        <p:txBody>
          <a:bodyPr wrap="square" rtlCol="0">
            <a:spAutoFit/>
          </a:bodyPr>
          <a:lstStyle/>
          <a:p>
            <a:pPr algn="ctr"/>
            <a:r>
              <a:rPr lang="es-ES"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rPr>
              <a:t>Recaudo aporte 8.33% - Cesantías </a:t>
            </a:r>
            <a:endParaRPr lang="es-419" sz="3200" dirty="0">
              <a:latin typeface="Ubuntu" panose="020B0504030602030204" pitchFamily="34" charset="0"/>
            </a:endParaRPr>
          </a:p>
        </p:txBody>
      </p:sp>
    </p:spTree>
    <p:extLst>
      <p:ext uri="{BB962C8B-B14F-4D97-AF65-F5344CB8AC3E}">
        <p14:creationId xmlns:p14="http://schemas.microsoft.com/office/powerpoint/2010/main" val="31454717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
        <p:nvSpPr>
          <p:cNvPr id="9" name="CuadroTexto 8">
            <a:extLst>
              <a:ext uri="{FF2B5EF4-FFF2-40B4-BE49-F238E27FC236}">
                <a16:creationId xmlns:a16="http://schemas.microsoft.com/office/drawing/2014/main" id="{BF674C66-2645-4D12-94B7-A32799DF63C1}"/>
              </a:ext>
            </a:extLst>
          </p:cNvPr>
          <p:cNvSpPr txBox="1"/>
          <p:nvPr/>
        </p:nvSpPr>
        <p:spPr>
          <a:xfrm>
            <a:off x="950009" y="217073"/>
            <a:ext cx="9220685" cy="584775"/>
          </a:xfrm>
          <a:prstGeom prst="rect">
            <a:avLst/>
          </a:prstGeom>
          <a:noFill/>
        </p:spPr>
        <p:txBody>
          <a:bodyPr wrap="square" rtlCol="0">
            <a:spAutoFit/>
          </a:bodyPr>
          <a:lstStyle/>
          <a:p>
            <a:pPr algn="ctr"/>
            <a:r>
              <a:rPr lang="es-ES"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rPr>
              <a:t>Afiliados </a:t>
            </a:r>
            <a:endParaRPr lang="es-CO"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endParaRPr>
          </a:p>
        </p:txBody>
      </p:sp>
      <p:sp>
        <p:nvSpPr>
          <p:cNvPr id="2" name="Rectangle 2">
            <a:extLst>
              <a:ext uri="{FF2B5EF4-FFF2-40B4-BE49-F238E27FC236}">
                <a16:creationId xmlns:a16="http://schemas.microsoft.com/office/drawing/2014/main" id="{5110B951-F586-4155-A2E7-0E431B5F38A5}"/>
              </a:ext>
            </a:extLst>
          </p:cNvPr>
          <p:cNvSpPr>
            <a:spLocks noChangeArrowheads="1"/>
          </p:cNvSpPr>
          <p:nvPr/>
        </p:nvSpPr>
        <p:spPr bwMode="auto">
          <a:xfrm>
            <a:off x="4074694" y="1084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4" name="CuadroTexto 3">
            <a:extLst>
              <a:ext uri="{FF2B5EF4-FFF2-40B4-BE49-F238E27FC236}">
                <a16:creationId xmlns:a16="http://schemas.microsoft.com/office/drawing/2014/main" id="{CA5E9C90-D7AE-4FF4-B41A-904C9AF8415A}"/>
              </a:ext>
            </a:extLst>
          </p:cNvPr>
          <p:cNvSpPr txBox="1"/>
          <p:nvPr/>
        </p:nvSpPr>
        <p:spPr>
          <a:xfrm>
            <a:off x="1245706" y="902822"/>
            <a:ext cx="9494908" cy="1477328"/>
          </a:xfrm>
          <a:prstGeom prst="rect">
            <a:avLst/>
          </a:prstGeom>
          <a:noFill/>
        </p:spPr>
        <p:txBody>
          <a:bodyPr wrap="square" rtlCol="0">
            <a:spAutoFit/>
          </a:bodyPr>
          <a:lstStyle/>
          <a:p>
            <a:pPr algn="just"/>
            <a:r>
              <a:rPr lang="es-ES_tradnl" altLang="es-CO" sz="2400" dirty="0">
                <a:latin typeface="Ubuntu" panose="020B0504030602030204" pitchFamily="34" charset="0"/>
                <a:cs typeface="Times New Roman" panose="02020603050405020304" pitchFamily="18" charset="0"/>
              </a:rPr>
              <a:t>A corte 30 de Junio de 2024 la CAJA DE PREVISION SOCIAL MUNICIPAL  cuenta con un total de 255 afiliados, los cuales se encuentran distribuidos en nueve (9) entidades municipales.</a:t>
            </a:r>
            <a:endParaRPr lang="es-CO" altLang="es-CO" sz="2400" dirty="0">
              <a:latin typeface="Ubuntu" panose="020B0504030602030204" pitchFamily="34" charset="0"/>
              <a:cs typeface="Times New Roman" panose="02020603050405020304" pitchFamily="18" charset="0"/>
            </a:endParaRPr>
          </a:p>
          <a:p>
            <a:endParaRPr lang="es-419" dirty="0"/>
          </a:p>
        </p:txBody>
      </p:sp>
      <p:graphicFrame>
        <p:nvGraphicFramePr>
          <p:cNvPr id="6" name="Tabla 5">
            <a:extLst>
              <a:ext uri="{FF2B5EF4-FFF2-40B4-BE49-F238E27FC236}">
                <a16:creationId xmlns:a16="http://schemas.microsoft.com/office/drawing/2014/main" id="{514177EF-01B7-E0F8-B832-4D22E0D41F29}"/>
              </a:ext>
            </a:extLst>
          </p:cNvPr>
          <p:cNvGraphicFramePr>
            <a:graphicFrameLocks noGrp="1"/>
          </p:cNvGraphicFramePr>
          <p:nvPr>
            <p:extLst>
              <p:ext uri="{D42A27DB-BD31-4B8C-83A1-F6EECF244321}">
                <p14:modId xmlns:p14="http://schemas.microsoft.com/office/powerpoint/2010/main" val="2299963444"/>
              </p:ext>
            </p:extLst>
          </p:nvPr>
        </p:nvGraphicFramePr>
        <p:xfrm>
          <a:off x="1633506" y="2267098"/>
          <a:ext cx="8719307" cy="3688080"/>
        </p:xfrm>
        <a:graphic>
          <a:graphicData uri="http://schemas.openxmlformats.org/drawingml/2006/table">
            <a:tbl>
              <a:tblPr firstRow="1" bandRow="1">
                <a:tableStyleId>{93296810-A885-4BE3-A3E7-6D5BEEA58F35}</a:tableStyleId>
              </a:tblPr>
              <a:tblGrid>
                <a:gridCol w="4231580">
                  <a:extLst>
                    <a:ext uri="{9D8B030D-6E8A-4147-A177-3AD203B41FA5}">
                      <a16:colId xmlns:a16="http://schemas.microsoft.com/office/drawing/2014/main" val="2763549695"/>
                    </a:ext>
                  </a:extLst>
                </a:gridCol>
                <a:gridCol w="4487727">
                  <a:extLst>
                    <a:ext uri="{9D8B030D-6E8A-4147-A177-3AD203B41FA5}">
                      <a16:colId xmlns:a16="http://schemas.microsoft.com/office/drawing/2014/main" val="3931895598"/>
                    </a:ext>
                  </a:extLst>
                </a:gridCol>
              </a:tblGrid>
              <a:tr h="295422">
                <a:tc>
                  <a:txBody>
                    <a:bodyPr/>
                    <a:lstStyle/>
                    <a:p>
                      <a:pPr algn="ctr"/>
                      <a:r>
                        <a:rPr lang="es-MX" sz="1600" dirty="0">
                          <a:latin typeface="Ubuntu" panose="020B0504030602030204" pitchFamily="34" charset="0"/>
                        </a:rPr>
                        <a:t>ENTIDADES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NÚMERO DE AFILIADOS</a:t>
                      </a:r>
                      <a:endParaRPr lang="es-419" sz="1600" dirty="0">
                        <a:latin typeface="Ubuntu" panose="020B0504030602030204" pitchFamily="34" charset="0"/>
                      </a:endParaRPr>
                    </a:p>
                  </a:txBody>
                  <a:tcPr/>
                </a:tc>
                <a:extLst>
                  <a:ext uri="{0D108BD9-81ED-4DB2-BD59-A6C34878D82A}">
                    <a16:rowId xmlns:a16="http://schemas.microsoft.com/office/drawing/2014/main" val="4199401257"/>
                  </a:ext>
                </a:extLst>
              </a:tr>
              <a:tr h="236002">
                <a:tc>
                  <a:txBody>
                    <a:bodyPr/>
                    <a:lstStyle/>
                    <a:p>
                      <a:pPr algn="l"/>
                      <a:r>
                        <a:rPr lang="es-MX" sz="1600" dirty="0">
                          <a:latin typeface="Ubuntu" panose="020B0504030602030204" pitchFamily="34" charset="0"/>
                        </a:rPr>
                        <a:t>MUNICIPIO DE BUCARAMANGA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116</a:t>
                      </a:r>
                      <a:endParaRPr lang="es-419" sz="1600" dirty="0">
                        <a:latin typeface="Ubuntu" panose="020B0504030602030204" pitchFamily="34" charset="0"/>
                      </a:endParaRPr>
                    </a:p>
                  </a:txBody>
                  <a:tcPr/>
                </a:tc>
                <a:extLst>
                  <a:ext uri="{0D108BD9-81ED-4DB2-BD59-A6C34878D82A}">
                    <a16:rowId xmlns:a16="http://schemas.microsoft.com/office/drawing/2014/main" val="625281118"/>
                  </a:ext>
                </a:extLst>
              </a:tr>
              <a:tr h="236002">
                <a:tc>
                  <a:txBody>
                    <a:bodyPr/>
                    <a:lstStyle/>
                    <a:p>
                      <a:pPr algn="l"/>
                      <a:r>
                        <a:rPr lang="es-MX" sz="1600" dirty="0">
                          <a:latin typeface="Ubuntu" panose="020B0504030602030204" pitchFamily="34" charset="0"/>
                        </a:rPr>
                        <a:t> DIRECCION DE TRÁNSITO</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87</a:t>
                      </a:r>
                      <a:endParaRPr lang="es-419" sz="1600" dirty="0">
                        <a:latin typeface="Ubuntu" panose="020B0504030602030204" pitchFamily="34" charset="0"/>
                      </a:endParaRPr>
                    </a:p>
                  </a:txBody>
                  <a:tcPr/>
                </a:tc>
                <a:extLst>
                  <a:ext uri="{0D108BD9-81ED-4DB2-BD59-A6C34878D82A}">
                    <a16:rowId xmlns:a16="http://schemas.microsoft.com/office/drawing/2014/main" val="2836396783"/>
                  </a:ext>
                </a:extLst>
              </a:tr>
              <a:tr h="236002">
                <a:tc>
                  <a:txBody>
                    <a:bodyPr/>
                    <a:lstStyle/>
                    <a:p>
                      <a:pPr algn="l"/>
                      <a:r>
                        <a:rPr lang="es-MX" sz="1600" dirty="0">
                          <a:latin typeface="Ubuntu" panose="020B0504030602030204" pitchFamily="34" charset="0"/>
                        </a:rPr>
                        <a:t>BOMBEROS DE BUCARAMANGA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33</a:t>
                      </a:r>
                      <a:endParaRPr lang="es-419" sz="1600" dirty="0">
                        <a:latin typeface="Ubuntu" panose="020B0504030602030204" pitchFamily="34" charset="0"/>
                      </a:endParaRPr>
                    </a:p>
                  </a:txBody>
                  <a:tcPr/>
                </a:tc>
                <a:extLst>
                  <a:ext uri="{0D108BD9-81ED-4DB2-BD59-A6C34878D82A}">
                    <a16:rowId xmlns:a16="http://schemas.microsoft.com/office/drawing/2014/main" val="2349114651"/>
                  </a:ext>
                </a:extLst>
              </a:tr>
              <a:tr h="236002">
                <a:tc>
                  <a:txBody>
                    <a:bodyPr/>
                    <a:lstStyle/>
                    <a:p>
                      <a:pPr algn="l"/>
                      <a:r>
                        <a:rPr lang="es-MX" sz="1600" dirty="0">
                          <a:latin typeface="Ubuntu" panose="020B0504030602030204" pitchFamily="34" charset="0"/>
                        </a:rPr>
                        <a:t>CONTRALORIA DE BUCARAMANGA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7</a:t>
                      </a:r>
                      <a:endParaRPr lang="es-419" sz="1600" dirty="0">
                        <a:latin typeface="Ubuntu" panose="020B0504030602030204" pitchFamily="34" charset="0"/>
                      </a:endParaRPr>
                    </a:p>
                  </a:txBody>
                  <a:tcPr/>
                </a:tc>
                <a:extLst>
                  <a:ext uri="{0D108BD9-81ED-4DB2-BD59-A6C34878D82A}">
                    <a16:rowId xmlns:a16="http://schemas.microsoft.com/office/drawing/2014/main" val="3189605020"/>
                  </a:ext>
                </a:extLst>
              </a:tr>
              <a:tr h="236002">
                <a:tc>
                  <a:txBody>
                    <a:bodyPr/>
                    <a:lstStyle/>
                    <a:p>
                      <a:pPr algn="l"/>
                      <a:r>
                        <a:rPr lang="es-MX" sz="1600" dirty="0">
                          <a:latin typeface="Ubuntu" panose="020B0504030602030204" pitchFamily="34" charset="0"/>
                        </a:rPr>
                        <a:t>INVISBU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4</a:t>
                      </a:r>
                      <a:endParaRPr lang="es-419" sz="1600" dirty="0">
                        <a:latin typeface="Ubuntu" panose="020B0504030602030204" pitchFamily="34" charset="0"/>
                      </a:endParaRPr>
                    </a:p>
                  </a:txBody>
                  <a:tcPr/>
                </a:tc>
                <a:extLst>
                  <a:ext uri="{0D108BD9-81ED-4DB2-BD59-A6C34878D82A}">
                    <a16:rowId xmlns:a16="http://schemas.microsoft.com/office/drawing/2014/main" val="2640581604"/>
                  </a:ext>
                </a:extLst>
              </a:tr>
              <a:tr h="236175">
                <a:tc>
                  <a:txBody>
                    <a:bodyPr/>
                    <a:lstStyle/>
                    <a:p>
                      <a:pPr algn="l"/>
                      <a:r>
                        <a:rPr lang="es-MX" sz="1600" dirty="0">
                          <a:latin typeface="Ubuntu" panose="020B0504030602030204" pitchFamily="34" charset="0"/>
                        </a:rPr>
                        <a:t>PERSONERIA DE BUCARAMANGA </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3</a:t>
                      </a:r>
                      <a:endParaRPr lang="es-419" sz="1600" dirty="0">
                        <a:latin typeface="Ubuntu" panose="020B0504030602030204" pitchFamily="34" charset="0"/>
                      </a:endParaRPr>
                    </a:p>
                  </a:txBody>
                  <a:tcPr/>
                </a:tc>
                <a:extLst>
                  <a:ext uri="{0D108BD9-81ED-4DB2-BD59-A6C34878D82A}">
                    <a16:rowId xmlns:a16="http://schemas.microsoft.com/office/drawing/2014/main" val="1285415318"/>
                  </a:ext>
                </a:extLst>
              </a:tr>
              <a:tr h="236002">
                <a:tc>
                  <a:txBody>
                    <a:bodyPr/>
                    <a:lstStyle/>
                    <a:p>
                      <a:pPr algn="l"/>
                      <a:r>
                        <a:rPr lang="es-MX" sz="1600" dirty="0">
                          <a:latin typeface="Ubuntu" panose="020B0504030602030204" pitchFamily="34" charset="0"/>
                        </a:rPr>
                        <a:t>INSTITUTO MUNICIPAL DE CULTURA</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3</a:t>
                      </a:r>
                      <a:endParaRPr lang="es-419" sz="1600" dirty="0">
                        <a:latin typeface="Ubuntu" panose="020B0504030602030204" pitchFamily="34" charset="0"/>
                      </a:endParaRPr>
                    </a:p>
                  </a:txBody>
                  <a:tcPr/>
                </a:tc>
                <a:extLst>
                  <a:ext uri="{0D108BD9-81ED-4DB2-BD59-A6C34878D82A}">
                    <a16:rowId xmlns:a16="http://schemas.microsoft.com/office/drawing/2014/main" val="663002243"/>
                  </a:ext>
                </a:extLst>
              </a:tr>
              <a:tr h="236002">
                <a:tc>
                  <a:txBody>
                    <a:bodyPr/>
                    <a:lstStyle/>
                    <a:p>
                      <a:pPr algn="l"/>
                      <a:r>
                        <a:rPr lang="es-MX" sz="1600" dirty="0">
                          <a:latin typeface="Ubuntu" panose="020B0504030602030204" pitchFamily="34" charset="0"/>
                        </a:rPr>
                        <a:t>INDERBU</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1</a:t>
                      </a:r>
                      <a:endParaRPr lang="es-419" sz="1600" dirty="0">
                        <a:latin typeface="Ubuntu" panose="020B0504030602030204" pitchFamily="34" charset="0"/>
                      </a:endParaRPr>
                    </a:p>
                  </a:txBody>
                  <a:tcPr/>
                </a:tc>
                <a:extLst>
                  <a:ext uri="{0D108BD9-81ED-4DB2-BD59-A6C34878D82A}">
                    <a16:rowId xmlns:a16="http://schemas.microsoft.com/office/drawing/2014/main" val="2977039989"/>
                  </a:ext>
                </a:extLst>
              </a:tr>
              <a:tr h="236002">
                <a:tc>
                  <a:txBody>
                    <a:bodyPr/>
                    <a:lstStyle/>
                    <a:p>
                      <a:pPr algn="l"/>
                      <a:r>
                        <a:rPr lang="es-MX" sz="1600" dirty="0">
                          <a:latin typeface="Ubuntu" panose="020B0504030602030204" pitchFamily="34" charset="0"/>
                        </a:rPr>
                        <a:t>CONCEJO</a:t>
                      </a:r>
                      <a:endParaRPr lang="es-419" sz="1600" dirty="0">
                        <a:latin typeface="Ubuntu" panose="020B0504030602030204" pitchFamily="34" charset="0"/>
                      </a:endParaRPr>
                    </a:p>
                  </a:txBody>
                  <a:tcPr/>
                </a:tc>
                <a:tc>
                  <a:txBody>
                    <a:bodyPr/>
                    <a:lstStyle/>
                    <a:p>
                      <a:pPr algn="ctr"/>
                      <a:r>
                        <a:rPr lang="es-MX" sz="1600" dirty="0">
                          <a:latin typeface="Ubuntu" panose="020B0504030602030204" pitchFamily="34" charset="0"/>
                        </a:rPr>
                        <a:t>1</a:t>
                      </a:r>
                      <a:endParaRPr lang="es-419" sz="1600" dirty="0">
                        <a:latin typeface="Ubuntu" panose="020B0504030602030204" pitchFamily="34" charset="0"/>
                      </a:endParaRPr>
                    </a:p>
                  </a:txBody>
                  <a:tcPr/>
                </a:tc>
                <a:extLst>
                  <a:ext uri="{0D108BD9-81ED-4DB2-BD59-A6C34878D82A}">
                    <a16:rowId xmlns:a16="http://schemas.microsoft.com/office/drawing/2014/main" val="3513418940"/>
                  </a:ext>
                </a:extLst>
              </a:tr>
              <a:tr h="236002">
                <a:tc>
                  <a:txBody>
                    <a:bodyPr/>
                    <a:lstStyle/>
                    <a:p>
                      <a:pPr algn="ctr"/>
                      <a:r>
                        <a:rPr lang="es-MX" sz="1600" b="1" dirty="0">
                          <a:latin typeface="Ubuntu" panose="020B0504030602030204" pitchFamily="34" charset="0"/>
                        </a:rPr>
                        <a:t>TOTAL </a:t>
                      </a:r>
                      <a:endParaRPr lang="es-419" sz="1600" b="1" dirty="0">
                        <a:latin typeface="Ubuntu" panose="020B0504030602030204" pitchFamily="34" charset="0"/>
                      </a:endParaRPr>
                    </a:p>
                  </a:txBody>
                  <a:tcPr/>
                </a:tc>
                <a:tc>
                  <a:txBody>
                    <a:bodyPr/>
                    <a:lstStyle/>
                    <a:p>
                      <a:pPr algn="ctr"/>
                      <a:r>
                        <a:rPr lang="es-MX" sz="1600" b="1" dirty="0">
                          <a:latin typeface="Ubuntu" panose="020B0504030602030204" pitchFamily="34" charset="0"/>
                        </a:rPr>
                        <a:t>255</a:t>
                      </a:r>
                      <a:endParaRPr lang="es-419" sz="1600" b="1" dirty="0">
                        <a:latin typeface="Ubuntu" panose="020B0504030602030204" pitchFamily="34" charset="0"/>
                      </a:endParaRPr>
                    </a:p>
                  </a:txBody>
                  <a:tcPr/>
                </a:tc>
                <a:extLst>
                  <a:ext uri="{0D108BD9-81ED-4DB2-BD59-A6C34878D82A}">
                    <a16:rowId xmlns:a16="http://schemas.microsoft.com/office/drawing/2014/main" val="4114810690"/>
                  </a:ext>
                </a:extLst>
              </a:tr>
            </a:tbl>
          </a:graphicData>
        </a:graphic>
      </p:graphicFrame>
    </p:spTree>
    <p:extLst>
      <p:ext uri="{BB962C8B-B14F-4D97-AF65-F5344CB8AC3E}">
        <p14:creationId xmlns:p14="http://schemas.microsoft.com/office/powerpoint/2010/main" val="2965147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
        <p:nvSpPr>
          <p:cNvPr id="2" name="Rectangle 2">
            <a:extLst>
              <a:ext uri="{FF2B5EF4-FFF2-40B4-BE49-F238E27FC236}">
                <a16:creationId xmlns:a16="http://schemas.microsoft.com/office/drawing/2014/main" id="{5110B951-F586-4155-A2E7-0E431B5F38A5}"/>
              </a:ext>
            </a:extLst>
          </p:cNvPr>
          <p:cNvSpPr>
            <a:spLocks noChangeArrowheads="1"/>
          </p:cNvSpPr>
          <p:nvPr/>
        </p:nvSpPr>
        <p:spPr bwMode="auto">
          <a:xfrm>
            <a:off x="1649116" y="603815"/>
            <a:ext cx="833717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algn="ctr"/>
            <a:r>
              <a:rPr lang="es-ES"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rPr>
              <a:t>Contratos  Primer Semestre 2024 </a:t>
            </a:r>
            <a:endParaRPr lang="es-CO"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endParaRPr>
          </a:p>
        </p:txBody>
      </p:sp>
      <p:graphicFrame>
        <p:nvGraphicFramePr>
          <p:cNvPr id="8" name="Tabla 7">
            <a:extLst>
              <a:ext uri="{FF2B5EF4-FFF2-40B4-BE49-F238E27FC236}">
                <a16:creationId xmlns:a16="http://schemas.microsoft.com/office/drawing/2014/main" id="{7B0864F3-006C-49DB-F52E-90898A2560D5}"/>
              </a:ext>
            </a:extLst>
          </p:cNvPr>
          <p:cNvGraphicFramePr>
            <a:graphicFrameLocks noGrp="1"/>
          </p:cNvGraphicFramePr>
          <p:nvPr>
            <p:extLst>
              <p:ext uri="{D42A27DB-BD31-4B8C-83A1-F6EECF244321}">
                <p14:modId xmlns:p14="http://schemas.microsoft.com/office/powerpoint/2010/main" val="2682704021"/>
              </p:ext>
            </p:extLst>
          </p:nvPr>
        </p:nvGraphicFramePr>
        <p:xfrm>
          <a:off x="993911" y="1736134"/>
          <a:ext cx="9647583" cy="3931920"/>
        </p:xfrm>
        <a:graphic>
          <a:graphicData uri="http://schemas.openxmlformats.org/drawingml/2006/table">
            <a:tbl>
              <a:tblPr firstRow="1" bandRow="1">
                <a:tableStyleId>{93296810-A885-4BE3-A3E7-6D5BEEA58F35}</a:tableStyleId>
              </a:tblPr>
              <a:tblGrid>
                <a:gridCol w="617564">
                  <a:extLst>
                    <a:ext uri="{9D8B030D-6E8A-4147-A177-3AD203B41FA5}">
                      <a16:colId xmlns:a16="http://schemas.microsoft.com/office/drawing/2014/main" val="967156944"/>
                    </a:ext>
                  </a:extLst>
                </a:gridCol>
                <a:gridCol w="2014238">
                  <a:extLst>
                    <a:ext uri="{9D8B030D-6E8A-4147-A177-3AD203B41FA5}">
                      <a16:colId xmlns:a16="http://schemas.microsoft.com/office/drawing/2014/main" val="1769881393"/>
                    </a:ext>
                  </a:extLst>
                </a:gridCol>
                <a:gridCol w="6186248">
                  <a:extLst>
                    <a:ext uri="{9D8B030D-6E8A-4147-A177-3AD203B41FA5}">
                      <a16:colId xmlns:a16="http://schemas.microsoft.com/office/drawing/2014/main" val="995029449"/>
                    </a:ext>
                  </a:extLst>
                </a:gridCol>
                <a:gridCol w="829533">
                  <a:extLst>
                    <a:ext uri="{9D8B030D-6E8A-4147-A177-3AD203B41FA5}">
                      <a16:colId xmlns:a16="http://schemas.microsoft.com/office/drawing/2014/main" val="2632514195"/>
                    </a:ext>
                  </a:extLst>
                </a:gridCol>
              </a:tblGrid>
              <a:tr h="350587">
                <a:tc>
                  <a:txBody>
                    <a:bodyPr/>
                    <a:lstStyle/>
                    <a:p>
                      <a:pPr algn="ctr"/>
                      <a:endParaRPr lang="es-CO" dirty="0"/>
                    </a:p>
                  </a:txBody>
                  <a:tcPr/>
                </a:tc>
                <a:tc>
                  <a:txBody>
                    <a:bodyPr/>
                    <a:lstStyle/>
                    <a:p>
                      <a:pPr algn="ctr"/>
                      <a:r>
                        <a:rPr lang="es-MX" dirty="0">
                          <a:latin typeface="Ubuntu" panose="020B0504030602030204" pitchFamily="34" charset="0"/>
                        </a:rPr>
                        <a:t>TIPO</a:t>
                      </a:r>
                      <a:endParaRPr lang="es-CO" dirty="0">
                        <a:latin typeface="Ubuntu" panose="020B0504030602030204" pitchFamily="34" charset="0"/>
                      </a:endParaRPr>
                    </a:p>
                  </a:txBody>
                  <a:tcPr/>
                </a:tc>
                <a:tc>
                  <a:txBody>
                    <a:bodyPr/>
                    <a:lstStyle/>
                    <a:p>
                      <a:pPr algn="ctr"/>
                      <a:r>
                        <a:rPr lang="es-MX" dirty="0">
                          <a:latin typeface="Ubuntu" panose="020B0504030602030204" pitchFamily="34" charset="0"/>
                        </a:rPr>
                        <a:t>OBJETO</a:t>
                      </a:r>
                      <a:endParaRPr lang="es-CO" dirty="0">
                        <a:latin typeface="Ubuntu" panose="020B0504030602030204" pitchFamily="34" charset="0"/>
                      </a:endParaRPr>
                    </a:p>
                  </a:txBody>
                  <a:tcPr/>
                </a:tc>
                <a:tc>
                  <a:txBody>
                    <a:bodyPr/>
                    <a:lstStyle/>
                    <a:p>
                      <a:pPr algn="ctr"/>
                      <a:r>
                        <a:rPr lang="es-MX" dirty="0" err="1">
                          <a:latin typeface="Ubuntu" panose="020B0504030602030204" pitchFamily="34" charset="0"/>
                        </a:rPr>
                        <a:t>Cant</a:t>
                      </a:r>
                      <a:endParaRPr lang="es-CO" dirty="0">
                        <a:latin typeface="Ubuntu" panose="020B0504030602030204" pitchFamily="34" charset="0"/>
                      </a:endParaRPr>
                    </a:p>
                  </a:txBody>
                  <a:tcPr/>
                </a:tc>
                <a:extLst>
                  <a:ext uri="{0D108BD9-81ED-4DB2-BD59-A6C34878D82A}">
                    <a16:rowId xmlns:a16="http://schemas.microsoft.com/office/drawing/2014/main" val="1439213207"/>
                  </a:ext>
                </a:extLst>
              </a:tr>
              <a:tr h="1013711">
                <a:tc>
                  <a:txBody>
                    <a:bodyPr/>
                    <a:lstStyle/>
                    <a:p>
                      <a:pPr algn="ctr"/>
                      <a:r>
                        <a:rPr lang="es-MX" b="1" dirty="0"/>
                        <a:t>1</a:t>
                      </a:r>
                      <a:endParaRPr lang="es-CO" b="1" dirty="0"/>
                    </a:p>
                  </a:txBody>
                  <a:tcPr anchor="ctr"/>
                </a:tc>
                <a:tc>
                  <a:txBody>
                    <a:bodyPr/>
                    <a:lstStyle/>
                    <a:p>
                      <a:r>
                        <a:rPr lang="es-CO" sz="1700" b="1" dirty="0">
                          <a:latin typeface="Ubuntu" panose="020B0504030602030204" pitchFamily="34" charset="0"/>
                        </a:rPr>
                        <a:t>CONTRATACION DIRECTA </a:t>
                      </a:r>
                      <a:endParaRPr lang="es-CO" sz="1700" dirty="0">
                        <a:latin typeface="Ubuntu" panose="020B0504030602030204" pitchFamily="34" charset="0"/>
                      </a:endParaRPr>
                    </a:p>
                  </a:txBody>
                  <a:tcPr anchor="ctr"/>
                </a:tc>
                <a:tc>
                  <a:txBody>
                    <a:bodyPr/>
                    <a:lstStyle/>
                    <a:p>
                      <a:r>
                        <a:rPr lang="es-CO" sz="1800" dirty="0">
                          <a:latin typeface="Ubuntu" panose="020B0504030602030204" pitchFamily="34" charset="0"/>
                        </a:rPr>
                        <a:t>(1)CPS – Seguridad y salud en el trabajo. </a:t>
                      </a:r>
                    </a:p>
                    <a:p>
                      <a:r>
                        <a:rPr lang="es-CO" sz="1800" dirty="0">
                          <a:latin typeface="Ubuntu" panose="020B0504030602030204" pitchFamily="34" charset="0"/>
                        </a:rPr>
                        <a:t>(1)Sistemas de información: GD ECO- GD PMA –</a:t>
                      </a:r>
                    </a:p>
                    <a:p>
                      <a:pPr marL="342900" indent="-342900">
                        <a:buAutoNum type="arabicParenBoth"/>
                      </a:pPr>
                      <a:r>
                        <a:rPr lang="es-CO" sz="1800" dirty="0">
                          <a:latin typeface="Ubuntu" panose="020B0504030602030204" pitchFamily="34" charset="0"/>
                        </a:rPr>
                        <a:t>Arrendamiento Fénix – </a:t>
                      </a:r>
                    </a:p>
                    <a:p>
                      <a:pPr marL="0" indent="0">
                        <a:buNone/>
                      </a:pPr>
                      <a:r>
                        <a:rPr lang="es-CO" sz="1800" dirty="0">
                          <a:latin typeface="Ubuntu" panose="020B0504030602030204" pitchFamily="34" charset="0"/>
                        </a:rPr>
                        <a:t>(1) Plan De Bienestar Social – </a:t>
                      </a:r>
                    </a:p>
                  </a:txBody>
                  <a:tcPr anchor="ctr"/>
                </a:tc>
                <a:tc>
                  <a:txBody>
                    <a:bodyPr/>
                    <a:lstStyle/>
                    <a:p>
                      <a:pPr marL="0" marR="0" lvl="1" indent="0" algn="ctr" defTabSz="914400" rtl="0" eaLnBrk="1" fontAlgn="auto" latinLnBrk="0" hangingPunct="1">
                        <a:lnSpc>
                          <a:spcPct val="100000"/>
                        </a:lnSpc>
                        <a:spcBef>
                          <a:spcPts val="0"/>
                        </a:spcBef>
                        <a:spcAft>
                          <a:spcPts val="0"/>
                        </a:spcAft>
                        <a:buClrTx/>
                        <a:buSzTx/>
                        <a:buFontTx/>
                        <a:buNone/>
                        <a:tabLst/>
                        <a:defRPr/>
                      </a:pPr>
                      <a:r>
                        <a:rPr lang="es-CO" sz="2400" dirty="0">
                          <a:latin typeface="Ubuntu" panose="020B0504030602030204" pitchFamily="34" charset="0"/>
                        </a:rPr>
                        <a:t>4</a:t>
                      </a:r>
                      <a:endParaRPr lang="es-CO" sz="3200" dirty="0">
                        <a:latin typeface="Ubuntu" panose="020B0504030602030204" pitchFamily="34" charset="0"/>
                      </a:endParaRPr>
                    </a:p>
                    <a:p>
                      <a:pPr algn="ctr"/>
                      <a:endParaRPr lang="es-CO" dirty="0">
                        <a:latin typeface="Ubuntu" panose="020B0504030602030204" pitchFamily="34" charset="0"/>
                      </a:endParaRPr>
                    </a:p>
                  </a:txBody>
                  <a:tcPr anchor="ctr"/>
                </a:tc>
                <a:extLst>
                  <a:ext uri="{0D108BD9-81ED-4DB2-BD59-A6C34878D82A}">
                    <a16:rowId xmlns:a16="http://schemas.microsoft.com/office/drawing/2014/main" val="2850028086"/>
                  </a:ext>
                </a:extLst>
              </a:tr>
              <a:tr h="876467">
                <a:tc>
                  <a:txBody>
                    <a:bodyPr/>
                    <a:lstStyle/>
                    <a:p>
                      <a:pPr algn="ctr"/>
                      <a:r>
                        <a:rPr lang="es-CO" b="1" dirty="0"/>
                        <a:t>2</a:t>
                      </a:r>
                    </a:p>
                  </a:txBody>
                  <a:tcPr anchor="ctr"/>
                </a:tc>
                <a:tc>
                  <a:txBody>
                    <a:bodyPr/>
                    <a:lstStyle/>
                    <a:p>
                      <a:r>
                        <a:rPr lang="es-419" sz="1800" b="1" kern="1200" dirty="0">
                          <a:solidFill>
                            <a:schemeClr val="dk1"/>
                          </a:solidFill>
                          <a:effectLst/>
                          <a:latin typeface="Ubuntu" panose="020B0504030602030204" pitchFamily="34" charset="0"/>
                          <a:ea typeface="+mn-ea"/>
                          <a:cs typeface="+mn-cs"/>
                        </a:rPr>
                        <a:t>MINIMA CUANTIA - TIENDA VIRTUAL</a:t>
                      </a:r>
                      <a:endParaRPr lang="es-CO" b="1" dirty="0">
                        <a:latin typeface="Ubuntu" panose="020B0504030602030204" pitchFamily="34" charset="0"/>
                      </a:endParaRPr>
                    </a:p>
                  </a:txBody>
                  <a:tcPr anchor="ctr"/>
                </a:tc>
                <a:tc>
                  <a:txBody>
                    <a:bodyPr/>
                    <a:lstStyle/>
                    <a:p>
                      <a:pPr marL="0" indent="0">
                        <a:buNone/>
                      </a:pPr>
                      <a:r>
                        <a:rPr lang="es-CO" sz="1800" dirty="0">
                          <a:latin typeface="Ubuntu" panose="020B0504030602030204" pitchFamily="34" charset="0"/>
                        </a:rPr>
                        <a:t>(1) Adquisición de elementos de Cafetería. </a:t>
                      </a:r>
                    </a:p>
                    <a:p>
                      <a:pPr marL="0" indent="0">
                        <a:buNone/>
                      </a:pPr>
                      <a:r>
                        <a:rPr lang="es-CO" sz="1800" dirty="0">
                          <a:latin typeface="Ubuntu" panose="020B0504030602030204" pitchFamily="34" charset="0"/>
                        </a:rPr>
                        <a:t>(1) Adquisición  de elementos de Aseo.</a:t>
                      </a:r>
                    </a:p>
                  </a:txBody>
                  <a:tcPr anchor="ctr"/>
                </a:tc>
                <a:tc>
                  <a:txBody>
                    <a:bodyPr/>
                    <a:lstStyle/>
                    <a:p>
                      <a:pPr algn="ctr"/>
                      <a:r>
                        <a:rPr lang="es-CO" b="1" dirty="0">
                          <a:latin typeface="Ubuntu" panose="020B0504030602030204" pitchFamily="34" charset="0"/>
                        </a:rPr>
                        <a:t>2</a:t>
                      </a:r>
                    </a:p>
                  </a:txBody>
                  <a:tcPr anchor="ctr"/>
                </a:tc>
                <a:extLst>
                  <a:ext uri="{0D108BD9-81ED-4DB2-BD59-A6C34878D82A}">
                    <a16:rowId xmlns:a16="http://schemas.microsoft.com/office/drawing/2014/main" val="2360405385"/>
                  </a:ext>
                </a:extLst>
              </a:tr>
              <a:tr h="876467">
                <a:tc>
                  <a:txBody>
                    <a:bodyPr/>
                    <a:lstStyle/>
                    <a:p>
                      <a:pPr algn="ctr"/>
                      <a:r>
                        <a:rPr lang="es-CO" b="1" dirty="0"/>
                        <a:t>3</a:t>
                      </a:r>
                    </a:p>
                  </a:txBody>
                  <a:tcPr anchor="ctr"/>
                </a:tc>
                <a:tc>
                  <a:txBody>
                    <a:bodyPr/>
                    <a:lstStyle/>
                    <a:p>
                      <a:r>
                        <a:rPr lang="es-419" sz="1800" b="1" kern="1200" dirty="0">
                          <a:solidFill>
                            <a:schemeClr val="dk1"/>
                          </a:solidFill>
                          <a:effectLst/>
                          <a:latin typeface="Ubuntu" panose="020B0504030602030204" pitchFamily="34" charset="0"/>
                          <a:ea typeface="+mn-ea"/>
                          <a:cs typeface="+mn-cs"/>
                        </a:rPr>
                        <a:t>SELECCIÓN ABREVIDA DE MENOR CUANTIA</a:t>
                      </a:r>
                      <a:endParaRPr lang="es-CO" b="1" dirty="0">
                        <a:latin typeface="Ubuntu" panose="020B0504030602030204" pitchFamily="34" charset="0"/>
                      </a:endParaRPr>
                    </a:p>
                  </a:txBody>
                  <a:tcPr anchor="ctr"/>
                </a:tc>
                <a:tc>
                  <a:txBody>
                    <a:bodyPr/>
                    <a:lstStyle/>
                    <a:p>
                      <a:pPr marL="0" indent="0">
                        <a:buNone/>
                      </a:pPr>
                      <a:r>
                        <a:rPr lang="es-CO" sz="1800" dirty="0">
                          <a:latin typeface="Ubuntu" panose="020B0504030602030204" pitchFamily="34" charset="0"/>
                        </a:rPr>
                        <a:t>(1) Adquisición de pólizas. </a:t>
                      </a:r>
                    </a:p>
                  </a:txBody>
                  <a:tcPr anchor="ctr"/>
                </a:tc>
                <a:tc>
                  <a:txBody>
                    <a:bodyPr/>
                    <a:lstStyle/>
                    <a:p>
                      <a:pPr algn="ctr"/>
                      <a:r>
                        <a:rPr lang="es-CO" b="1" dirty="0">
                          <a:latin typeface="Ubuntu" panose="020B0504030602030204" pitchFamily="34" charset="0"/>
                        </a:rPr>
                        <a:t>1</a:t>
                      </a:r>
                    </a:p>
                  </a:txBody>
                  <a:tcPr anchor="ctr"/>
                </a:tc>
                <a:extLst>
                  <a:ext uri="{0D108BD9-81ED-4DB2-BD59-A6C34878D82A}">
                    <a16:rowId xmlns:a16="http://schemas.microsoft.com/office/drawing/2014/main" val="2152022269"/>
                  </a:ext>
                </a:extLst>
              </a:tr>
            </a:tbl>
          </a:graphicData>
        </a:graphic>
      </p:graphicFrame>
    </p:spTree>
    <p:extLst>
      <p:ext uri="{BB962C8B-B14F-4D97-AF65-F5344CB8AC3E}">
        <p14:creationId xmlns:p14="http://schemas.microsoft.com/office/powerpoint/2010/main" val="3553028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
        <p:nvSpPr>
          <p:cNvPr id="2" name="Rectangle 2">
            <a:extLst>
              <a:ext uri="{FF2B5EF4-FFF2-40B4-BE49-F238E27FC236}">
                <a16:creationId xmlns:a16="http://schemas.microsoft.com/office/drawing/2014/main" id="{5110B951-F586-4155-A2E7-0E431B5F38A5}"/>
              </a:ext>
            </a:extLst>
          </p:cNvPr>
          <p:cNvSpPr>
            <a:spLocks noChangeArrowheads="1"/>
          </p:cNvSpPr>
          <p:nvPr/>
        </p:nvSpPr>
        <p:spPr bwMode="auto">
          <a:xfrm>
            <a:off x="4074694" y="1084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sp>
        <p:nvSpPr>
          <p:cNvPr id="3" name="CuadroTexto 2">
            <a:extLst>
              <a:ext uri="{FF2B5EF4-FFF2-40B4-BE49-F238E27FC236}">
                <a16:creationId xmlns:a16="http://schemas.microsoft.com/office/drawing/2014/main" id="{ECF257BF-E386-8B52-A836-0B968A0EB7DA}"/>
              </a:ext>
            </a:extLst>
          </p:cNvPr>
          <p:cNvSpPr txBox="1"/>
          <p:nvPr/>
        </p:nvSpPr>
        <p:spPr>
          <a:xfrm>
            <a:off x="2794493" y="287578"/>
            <a:ext cx="4902304" cy="584775"/>
          </a:xfrm>
          <a:prstGeom prst="rect">
            <a:avLst/>
          </a:prstGeom>
          <a:noFill/>
        </p:spPr>
        <p:txBody>
          <a:bodyPr wrap="none" rtlCol="0">
            <a:spAutoFit/>
          </a:bodyPr>
          <a:lstStyle/>
          <a:p>
            <a:r>
              <a:rPr lang="es-MX"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rPr>
              <a:t>Seguimiento Financiero </a:t>
            </a:r>
            <a:endParaRPr lang="es-419" sz="3200" dirty="0">
              <a:solidFill>
                <a:schemeClr val="accent6">
                  <a:lumMod val="75000"/>
                </a:schemeClr>
              </a:solidFill>
              <a:latin typeface="Ubuntu" panose="020B0504030602030204" pitchFamily="34" charset="0"/>
            </a:endParaRPr>
          </a:p>
        </p:txBody>
      </p:sp>
      <p:graphicFrame>
        <p:nvGraphicFramePr>
          <p:cNvPr id="7" name="Marcador de contenido 5">
            <a:extLst>
              <a:ext uri="{FF2B5EF4-FFF2-40B4-BE49-F238E27FC236}">
                <a16:creationId xmlns:a16="http://schemas.microsoft.com/office/drawing/2014/main" id="{7DA3BB8F-E8BE-669F-D996-09E43D616AFF}"/>
              </a:ext>
            </a:extLst>
          </p:cNvPr>
          <p:cNvGraphicFramePr>
            <a:graphicFrameLocks noGrp="1"/>
          </p:cNvGraphicFramePr>
          <p:nvPr>
            <p:ph idx="1"/>
            <p:extLst>
              <p:ext uri="{D42A27DB-BD31-4B8C-83A1-F6EECF244321}">
                <p14:modId xmlns:p14="http://schemas.microsoft.com/office/powerpoint/2010/main" val="278003550"/>
              </p:ext>
            </p:extLst>
          </p:nvPr>
        </p:nvGraphicFramePr>
        <p:xfrm>
          <a:off x="2422029" y="887897"/>
          <a:ext cx="7979918" cy="444486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8" name="Flecha derecha 9">
            <a:extLst>
              <a:ext uri="{FF2B5EF4-FFF2-40B4-BE49-F238E27FC236}">
                <a16:creationId xmlns:a16="http://schemas.microsoft.com/office/drawing/2014/main" id="{73AE83A3-7C37-345D-5E82-8367A3EDF9DF}"/>
              </a:ext>
            </a:extLst>
          </p:cNvPr>
          <p:cNvSpPr/>
          <p:nvPr/>
        </p:nvSpPr>
        <p:spPr>
          <a:xfrm>
            <a:off x="675187" y="1980113"/>
            <a:ext cx="2913709" cy="2020188"/>
          </a:xfrm>
          <a:prstGeom prst="rightArrow">
            <a:avLst/>
          </a:prstGeom>
          <a:solidFill>
            <a:schemeClr val="accent6">
              <a:lumMod val="40000"/>
              <a:lumOff val="60000"/>
            </a:schemeClr>
          </a:solidFill>
        </p:spPr>
        <p:style>
          <a:lnRef idx="1">
            <a:schemeClr val="accent1"/>
          </a:lnRef>
          <a:fillRef idx="2">
            <a:schemeClr val="accent1"/>
          </a:fillRef>
          <a:effectRef idx="1">
            <a:schemeClr val="accent1"/>
          </a:effectRef>
          <a:fontRef idx="minor">
            <a:schemeClr val="dk1"/>
          </a:fontRef>
        </p:style>
        <p:txBody>
          <a:bodyPr rtlCol="0" anchor="ctr"/>
          <a:lstStyle/>
          <a:p>
            <a:pPr algn="ctr"/>
            <a:r>
              <a:rPr lang="es-ES" sz="1600" b="1" dirty="0">
                <a:ln w="0"/>
                <a:effectLst>
                  <a:outerShdw blurRad="38100" dist="19050" dir="2700000" algn="tl" rotWithShape="0">
                    <a:schemeClr val="dk1">
                      <a:alpha val="40000"/>
                    </a:schemeClr>
                  </a:outerShdw>
                </a:effectLst>
                <a:latin typeface="Ubuntu" panose="020B0504030602030204" pitchFamily="34" charset="0"/>
              </a:rPr>
              <a:t>Total en CDTS </a:t>
            </a:r>
          </a:p>
          <a:p>
            <a:pPr algn="ctr"/>
            <a:endParaRPr lang="es-ES" sz="1050" b="1" dirty="0">
              <a:ln w="0"/>
              <a:effectLst>
                <a:outerShdw blurRad="38100" dist="19050" dir="2700000" algn="tl" rotWithShape="0">
                  <a:schemeClr val="dk1">
                    <a:alpha val="40000"/>
                  </a:schemeClr>
                </a:outerShdw>
              </a:effectLst>
              <a:latin typeface="Ubuntu" panose="020B0504030602030204" pitchFamily="34" charset="0"/>
            </a:endParaRPr>
          </a:p>
          <a:p>
            <a:pPr algn="ctr"/>
            <a:r>
              <a:rPr lang="es-ES" sz="1600" b="1" dirty="0">
                <a:ln w="0"/>
                <a:effectLst>
                  <a:outerShdw blurRad="38100" dist="19050" dir="2700000" algn="tl" rotWithShape="0">
                    <a:schemeClr val="dk1">
                      <a:alpha val="40000"/>
                    </a:schemeClr>
                  </a:outerShdw>
                </a:effectLst>
                <a:latin typeface="Ubuntu" panose="020B0504030602030204" pitchFamily="34" charset="0"/>
              </a:rPr>
              <a:t> </a:t>
            </a:r>
            <a:r>
              <a:rPr lang="es-ES" sz="2000" b="1" dirty="0">
                <a:ln w="0"/>
                <a:effectLst>
                  <a:outerShdw blurRad="38100" dist="19050" dir="2700000" algn="tl" rotWithShape="0">
                    <a:schemeClr val="dk1">
                      <a:alpha val="40000"/>
                    </a:schemeClr>
                  </a:outerShdw>
                </a:effectLst>
                <a:latin typeface="Ubuntu" panose="020B0504030602030204" pitchFamily="34" charset="0"/>
              </a:rPr>
              <a:t>$36.241.531.920</a:t>
            </a:r>
            <a:endParaRPr lang="es-ES" sz="1600" b="1" dirty="0">
              <a:ln w="0"/>
              <a:effectLst>
                <a:outerShdw blurRad="38100" dist="19050" dir="2700000" algn="tl" rotWithShape="0">
                  <a:schemeClr val="dk1">
                    <a:alpha val="40000"/>
                  </a:schemeClr>
                </a:outerShdw>
              </a:effectLst>
              <a:latin typeface="Ubuntu" panose="020B0504030602030204" pitchFamily="34" charset="0"/>
            </a:endParaRPr>
          </a:p>
        </p:txBody>
      </p:sp>
      <p:sp>
        <p:nvSpPr>
          <p:cNvPr id="12" name="Rectángulo 11">
            <a:extLst>
              <a:ext uri="{FF2B5EF4-FFF2-40B4-BE49-F238E27FC236}">
                <a16:creationId xmlns:a16="http://schemas.microsoft.com/office/drawing/2014/main" id="{96E04A4D-9F28-64FB-A059-E08785909778}"/>
              </a:ext>
            </a:extLst>
          </p:cNvPr>
          <p:cNvSpPr/>
          <p:nvPr/>
        </p:nvSpPr>
        <p:spPr>
          <a:xfrm>
            <a:off x="8091778" y="5231179"/>
            <a:ext cx="3356386" cy="559397"/>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b="1" dirty="0">
                <a:solidFill>
                  <a:schemeClr val="tx1"/>
                </a:solidFill>
                <a:effectLst>
                  <a:outerShdw blurRad="38100" dist="38100" dir="2700000" algn="tl">
                    <a:srgbClr val="000000">
                      <a:alpha val="43137"/>
                    </a:srgbClr>
                  </a:outerShdw>
                </a:effectLst>
                <a:latin typeface="Ubuntu" panose="020B0504030602030204" pitchFamily="34" charset="0"/>
              </a:rPr>
              <a:t>TASA PROMEDIO 12,35%</a:t>
            </a:r>
            <a:endParaRPr lang="es-419" b="1" dirty="0">
              <a:solidFill>
                <a:schemeClr val="tx1"/>
              </a:solidFill>
              <a:effectLst>
                <a:outerShdw blurRad="38100" dist="38100" dir="2700000" algn="tl">
                  <a:srgbClr val="000000">
                    <a:alpha val="43137"/>
                  </a:srgbClr>
                </a:outerShdw>
              </a:effectLst>
              <a:latin typeface="Ubuntu" panose="020B0504030602030204" pitchFamily="34" charset="0"/>
            </a:endParaRPr>
          </a:p>
        </p:txBody>
      </p:sp>
    </p:spTree>
    <p:extLst>
      <p:ext uri="{BB962C8B-B14F-4D97-AF65-F5344CB8AC3E}">
        <p14:creationId xmlns:p14="http://schemas.microsoft.com/office/powerpoint/2010/main" val="2334725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P spid="8"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
        <p:nvSpPr>
          <p:cNvPr id="2" name="Rectangle 2">
            <a:extLst>
              <a:ext uri="{FF2B5EF4-FFF2-40B4-BE49-F238E27FC236}">
                <a16:creationId xmlns:a16="http://schemas.microsoft.com/office/drawing/2014/main" id="{5110B951-F586-4155-A2E7-0E431B5F38A5}"/>
              </a:ext>
            </a:extLst>
          </p:cNvPr>
          <p:cNvSpPr>
            <a:spLocks noChangeArrowheads="1"/>
          </p:cNvSpPr>
          <p:nvPr/>
        </p:nvSpPr>
        <p:spPr bwMode="auto">
          <a:xfrm>
            <a:off x="4074694" y="1084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graphicFrame>
        <p:nvGraphicFramePr>
          <p:cNvPr id="3" name="Tabla 2">
            <a:extLst>
              <a:ext uri="{FF2B5EF4-FFF2-40B4-BE49-F238E27FC236}">
                <a16:creationId xmlns:a16="http://schemas.microsoft.com/office/drawing/2014/main" id="{A426D758-21F9-2F4A-65A4-2AFC4E47674D}"/>
              </a:ext>
            </a:extLst>
          </p:cNvPr>
          <p:cNvGraphicFramePr>
            <a:graphicFrameLocks noGrp="1"/>
          </p:cNvGraphicFramePr>
          <p:nvPr>
            <p:extLst>
              <p:ext uri="{D42A27DB-BD31-4B8C-83A1-F6EECF244321}">
                <p14:modId xmlns:p14="http://schemas.microsoft.com/office/powerpoint/2010/main" val="255414991"/>
              </p:ext>
            </p:extLst>
          </p:nvPr>
        </p:nvGraphicFramePr>
        <p:xfrm>
          <a:off x="924815" y="987906"/>
          <a:ext cx="9753755" cy="4916248"/>
        </p:xfrm>
        <a:graphic>
          <a:graphicData uri="http://schemas.openxmlformats.org/drawingml/2006/table">
            <a:tbl>
              <a:tblPr firstRow="1" bandRow="1">
                <a:tableStyleId>{93296810-A885-4BE3-A3E7-6D5BEEA58F35}</a:tableStyleId>
              </a:tblPr>
              <a:tblGrid>
                <a:gridCol w="1919936">
                  <a:extLst>
                    <a:ext uri="{9D8B030D-6E8A-4147-A177-3AD203B41FA5}">
                      <a16:colId xmlns:a16="http://schemas.microsoft.com/office/drawing/2014/main" val="2042148122"/>
                    </a:ext>
                  </a:extLst>
                </a:gridCol>
                <a:gridCol w="3617910">
                  <a:extLst>
                    <a:ext uri="{9D8B030D-6E8A-4147-A177-3AD203B41FA5}">
                      <a16:colId xmlns:a16="http://schemas.microsoft.com/office/drawing/2014/main" val="240141307"/>
                    </a:ext>
                  </a:extLst>
                </a:gridCol>
                <a:gridCol w="1693199">
                  <a:extLst>
                    <a:ext uri="{9D8B030D-6E8A-4147-A177-3AD203B41FA5}">
                      <a16:colId xmlns:a16="http://schemas.microsoft.com/office/drawing/2014/main" val="2972122964"/>
                    </a:ext>
                  </a:extLst>
                </a:gridCol>
                <a:gridCol w="1663684">
                  <a:extLst>
                    <a:ext uri="{9D8B030D-6E8A-4147-A177-3AD203B41FA5}">
                      <a16:colId xmlns:a16="http://schemas.microsoft.com/office/drawing/2014/main" val="4223583897"/>
                    </a:ext>
                  </a:extLst>
                </a:gridCol>
                <a:gridCol w="859026">
                  <a:extLst>
                    <a:ext uri="{9D8B030D-6E8A-4147-A177-3AD203B41FA5}">
                      <a16:colId xmlns:a16="http://schemas.microsoft.com/office/drawing/2014/main" val="1660370310"/>
                    </a:ext>
                  </a:extLst>
                </a:gridCol>
              </a:tblGrid>
              <a:tr h="545059">
                <a:tc>
                  <a:txBody>
                    <a:bodyPr/>
                    <a:lstStyle/>
                    <a:p>
                      <a:pPr algn="ctr"/>
                      <a:r>
                        <a:rPr lang="es-MX" sz="1600" dirty="0">
                          <a:latin typeface="Ubuntu" panose="020B0504030602030204" pitchFamily="34" charset="0"/>
                        </a:rPr>
                        <a:t>ITEM</a:t>
                      </a:r>
                      <a:endParaRPr lang="es-CO" sz="1600" dirty="0">
                        <a:latin typeface="Ubuntu" panose="020B0504030602030204" pitchFamily="34" charset="0"/>
                      </a:endParaRPr>
                    </a:p>
                  </a:txBody>
                  <a:tcPr/>
                </a:tc>
                <a:tc>
                  <a:txBody>
                    <a:bodyPr/>
                    <a:lstStyle/>
                    <a:p>
                      <a:pPr algn="ctr"/>
                      <a:r>
                        <a:rPr lang="es-MX" sz="1600" dirty="0">
                          <a:latin typeface="Ubuntu" panose="020B0504030602030204" pitchFamily="34" charset="0"/>
                        </a:rPr>
                        <a:t>CONCEPTO</a:t>
                      </a:r>
                      <a:endParaRPr lang="es-CO" sz="1600" dirty="0">
                        <a:latin typeface="Ubuntu" panose="020B0504030602030204" pitchFamily="34" charset="0"/>
                      </a:endParaRPr>
                    </a:p>
                  </a:txBody>
                  <a:tcPr/>
                </a:tc>
                <a:tc>
                  <a:txBody>
                    <a:bodyPr/>
                    <a:lstStyle/>
                    <a:p>
                      <a:pPr algn="ctr"/>
                      <a:r>
                        <a:rPr lang="es-MX" sz="1600" dirty="0">
                          <a:latin typeface="Ubuntu" panose="020B0504030602030204" pitchFamily="34" charset="0"/>
                        </a:rPr>
                        <a:t>PRESUPUESTO DEFINITIVO</a:t>
                      </a:r>
                      <a:endParaRPr lang="es-CO" sz="1600" dirty="0">
                        <a:latin typeface="Ubuntu" panose="020B0504030602030204" pitchFamily="34" charset="0"/>
                      </a:endParaRPr>
                    </a:p>
                  </a:txBody>
                  <a:tcPr anchor="ctr"/>
                </a:tc>
                <a:tc>
                  <a:txBody>
                    <a:bodyPr/>
                    <a:lstStyle/>
                    <a:p>
                      <a:pPr algn="ctr"/>
                      <a:r>
                        <a:rPr lang="es-MX" sz="1600" dirty="0">
                          <a:latin typeface="Ubuntu" panose="020B0504030602030204" pitchFamily="34" charset="0"/>
                        </a:rPr>
                        <a:t>PRESUPUESTO EJECUTADO</a:t>
                      </a:r>
                      <a:endParaRPr lang="es-CO" sz="1600" dirty="0">
                        <a:latin typeface="Ubuntu" panose="020B0504030602030204" pitchFamily="34" charset="0"/>
                      </a:endParaRPr>
                    </a:p>
                  </a:txBody>
                  <a:tcPr anchor="ctr"/>
                </a:tc>
                <a:tc>
                  <a:txBody>
                    <a:bodyPr/>
                    <a:lstStyle/>
                    <a:p>
                      <a:pPr algn="ctr"/>
                      <a:r>
                        <a:rPr lang="es-CO" sz="1600" dirty="0">
                          <a:latin typeface="Ubuntu" panose="020B0504030602030204" pitchFamily="34" charset="0"/>
                        </a:rPr>
                        <a:t>%</a:t>
                      </a:r>
                    </a:p>
                  </a:txBody>
                  <a:tcPr anchor="ctr"/>
                </a:tc>
                <a:extLst>
                  <a:ext uri="{0D108BD9-81ED-4DB2-BD59-A6C34878D82A}">
                    <a16:rowId xmlns:a16="http://schemas.microsoft.com/office/drawing/2014/main" val="2515027974"/>
                  </a:ext>
                </a:extLst>
              </a:tr>
              <a:tr h="27313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s-ES" sz="1200" b="1" i="0" u="none" strike="noStrike" kern="1200" cap="none" spc="0" normalizeH="0" baseline="0" noProof="0" dirty="0">
                          <a:ln>
                            <a:noFill/>
                          </a:ln>
                          <a:solidFill>
                            <a:prstClr val="black"/>
                          </a:solidFill>
                          <a:effectLst/>
                          <a:uLnTx/>
                          <a:uFillTx/>
                          <a:latin typeface="Ubuntu" panose="020B0504030602030204" pitchFamily="34" charset="0"/>
                          <a:ea typeface="+mn-ea"/>
                          <a:cs typeface="+mn-cs"/>
                        </a:rPr>
                        <a:t>GASTOS DE PERSONAL</a:t>
                      </a:r>
                      <a:endParaRPr kumimoji="0" lang="es-CO" sz="1200" b="1" i="0" u="none" strike="noStrike" kern="1200" cap="none" spc="0" normalizeH="0" baseline="0" noProof="0" dirty="0">
                        <a:ln>
                          <a:noFill/>
                        </a:ln>
                        <a:solidFill>
                          <a:prstClr val="black"/>
                        </a:solidFill>
                        <a:effectLst/>
                        <a:uLnTx/>
                        <a:uFillTx/>
                        <a:latin typeface="Ubuntu" panose="020B0504030602030204" pitchFamily="34" charset="0"/>
                        <a:ea typeface="Times New Roman" panose="02020603050405020304" pitchFamily="18" charset="0"/>
                        <a:cs typeface="+mn-cs"/>
                      </a:endParaRPr>
                    </a:p>
                  </a:txBody>
                  <a:tcPr anchor="ctr"/>
                </a:tc>
                <a:tc>
                  <a:txBody>
                    <a:bodyPr/>
                    <a:lstStyle/>
                    <a:p>
                      <a:r>
                        <a:rPr lang="es-MX" sz="1400" dirty="0">
                          <a:latin typeface="Ubuntu" panose="020B0504030602030204" pitchFamily="34" charset="0"/>
                        </a:rPr>
                        <a:t>Planta de personal permanente</a:t>
                      </a:r>
                      <a:endParaRPr lang="es-CO" sz="1400" dirty="0">
                        <a:latin typeface="Ubuntu" panose="020B0504030602030204" pitchFamily="34" charset="0"/>
                      </a:endParaRPr>
                    </a:p>
                  </a:txBody>
                  <a:tcPr/>
                </a:tc>
                <a:tc>
                  <a:txBody>
                    <a:bodyPr/>
                    <a:lstStyle/>
                    <a:p>
                      <a:pPr algn="r"/>
                      <a:r>
                        <a:rPr lang="es-MX" sz="1400" dirty="0">
                          <a:latin typeface="Ubuntu" panose="020B0504030602030204" pitchFamily="34" charset="0"/>
                        </a:rPr>
                        <a:t>$1.926.205.348</a:t>
                      </a:r>
                      <a:endParaRPr lang="es-CO" sz="1400" dirty="0">
                        <a:latin typeface="Ubuntu" panose="020B0504030602030204" pitchFamily="34" charset="0"/>
                      </a:endParaRPr>
                    </a:p>
                  </a:txBody>
                  <a:tcPr anchor="ctr"/>
                </a:tc>
                <a:tc>
                  <a:txBody>
                    <a:bodyPr/>
                    <a:lstStyle/>
                    <a:p>
                      <a:pPr algn="r"/>
                      <a:r>
                        <a:rPr lang="es-MX" sz="1400" dirty="0">
                          <a:latin typeface="Ubuntu" panose="020B0504030602030204" pitchFamily="34" charset="0"/>
                        </a:rPr>
                        <a:t>$703.799.700</a:t>
                      </a:r>
                      <a:endParaRPr lang="es-CO" sz="1400" dirty="0">
                        <a:latin typeface="Ubuntu" panose="020B0504030602030204" pitchFamily="34" charset="0"/>
                      </a:endParaRPr>
                    </a:p>
                  </a:txBody>
                  <a:tcPr anchor="ctr"/>
                </a:tc>
                <a:tc>
                  <a:txBody>
                    <a:bodyPr/>
                    <a:lstStyle/>
                    <a:p>
                      <a:pPr algn="ctr"/>
                      <a:r>
                        <a:rPr lang="es-MX" sz="1400" dirty="0">
                          <a:latin typeface="Ubuntu" panose="020B0504030602030204" pitchFamily="34" charset="0"/>
                        </a:rPr>
                        <a:t>37%</a:t>
                      </a:r>
                      <a:endParaRPr lang="es-CO" sz="1400" dirty="0">
                        <a:latin typeface="Ubuntu" panose="020B0504030602030204" pitchFamily="34" charset="0"/>
                      </a:endParaRPr>
                    </a:p>
                  </a:txBody>
                  <a:tcPr anchor="ctr"/>
                </a:tc>
                <a:extLst>
                  <a:ext uri="{0D108BD9-81ED-4DB2-BD59-A6C34878D82A}">
                    <a16:rowId xmlns:a16="http://schemas.microsoft.com/office/drawing/2014/main" val="2789024645"/>
                  </a:ext>
                </a:extLst>
              </a:tr>
              <a:tr h="286873">
                <a:tc rowSpan="3">
                  <a:txBody>
                    <a:bodyPr/>
                    <a:lstStyle/>
                    <a:p>
                      <a:pPr algn="ctr"/>
                      <a:r>
                        <a:rPr lang="es-MX" sz="1200" b="1" dirty="0">
                          <a:latin typeface="Ubuntu" panose="020B0504030602030204" pitchFamily="34" charset="0"/>
                        </a:rPr>
                        <a:t>ADQUISICIÓN</a:t>
                      </a:r>
                      <a:r>
                        <a:rPr lang="es-MX" sz="1200" b="1" baseline="0" dirty="0">
                          <a:latin typeface="Ubuntu" panose="020B0504030602030204" pitchFamily="34" charset="0"/>
                        </a:rPr>
                        <a:t> DE BIENES Y SERVICIOS</a:t>
                      </a:r>
                      <a:endParaRPr lang="es-CO" sz="1200" b="1" dirty="0">
                        <a:latin typeface="Ubuntu" panose="020B0504030602030204" pitchFamily="34" charset="0"/>
                      </a:endParaRPr>
                    </a:p>
                  </a:txBody>
                  <a:tcPr anchor="ctr">
                    <a:solidFill>
                      <a:schemeClr val="accent6">
                        <a:lumMod val="60000"/>
                        <a:lumOff val="40000"/>
                      </a:schemeClr>
                    </a:solidFill>
                  </a:tcPr>
                </a:tc>
                <a:tc>
                  <a:txBody>
                    <a:bodyPr/>
                    <a:lstStyle/>
                    <a:p>
                      <a:r>
                        <a:rPr lang="es-MX" sz="1400" dirty="0">
                          <a:latin typeface="Ubuntu" panose="020B0504030602030204" pitchFamily="34" charset="0"/>
                        </a:rPr>
                        <a:t>Adquisición</a:t>
                      </a:r>
                      <a:r>
                        <a:rPr lang="es-MX" sz="1400" baseline="0" dirty="0">
                          <a:latin typeface="Ubuntu" panose="020B0504030602030204" pitchFamily="34" charset="0"/>
                        </a:rPr>
                        <a:t> Activos fijos</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MX" sz="1400" dirty="0">
                          <a:latin typeface="Ubuntu" panose="020B0504030602030204" pitchFamily="34" charset="0"/>
                        </a:rPr>
                        <a:t>$17.250.000</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MX" sz="1400" dirty="0">
                          <a:latin typeface="Ubuntu" panose="020B0504030602030204" pitchFamily="34" charset="0"/>
                        </a:rPr>
                        <a:t>     0</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ctr"/>
                      <a:r>
                        <a:rPr lang="es-MX" sz="1400" dirty="0">
                          <a:latin typeface="Ubuntu" panose="020B0504030602030204" pitchFamily="34" charset="0"/>
                        </a:rPr>
                        <a:t>0%</a:t>
                      </a:r>
                      <a:endParaRPr lang="es-CO" sz="1400" dirty="0">
                        <a:latin typeface="Ubuntu" panose="020B0504030602030204" pitchFamily="34" charset="0"/>
                      </a:endParaRPr>
                    </a:p>
                  </a:txBody>
                  <a:tcPr>
                    <a:solidFill>
                      <a:schemeClr val="accent6">
                        <a:lumMod val="60000"/>
                        <a:lumOff val="40000"/>
                      </a:schemeClr>
                    </a:solidFill>
                  </a:tcPr>
                </a:tc>
                <a:extLst>
                  <a:ext uri="{0D108BD9-81ED-4DB2-BD59-A6C34878D82A}">
                    <a16:rowId xmlns:a16="http://schemas.microsoft.com/office/drawing/2014/main" val="1466507631"/>
                  </a:ext>
                </a:extLst>
              </a:tr>
              <a:tr h="286873">
                <a:tc vMerge="1">
                  <a:txBody>
                    <a:bodyPr/>
                    <a:lstStyle/>
                    <a:p>
                      <a:endParaRPr lang="es-CO" dirty="0"/>
                    </a:p>
                  </a:txBody>
                  <a:tcPr/>
                </a:tc>
                <a:tc>
                  <a:txBody>
                    <a:bodyPr/>
                    <a:lstStyle/>
                    <a:p>
                      <a:r>
                        <a:rPr lang="es-MX" sz="1400" dirty="0">
                          <a:latin typeface="Ubuntu" panose="020B0504030602030204" pitchFamily="34" charset="0"/>
                        </a:rPr>
                        <a:t>Materiales y suministros</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MX" sz="1400" dirty="0">
                          <a:latin typeface="Ubuntu" panose="020B0504030602030204" pitchFamily="34" charset="0"/>
                        </a:rPr>
                        <a:t>    $24.450.000</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MX" sz="1400" dirty="0">
                          <a:latin typeface="Ubuntu" panose="020B0504030602030204" pitchFamily="34" charset="0"/>
                        </a:rPr>
                        <a:t>     $7.502.970</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ctr"/>
                      <a:r>
                        <a:rPr lang="es-MX" sz="1400" dirty="0">
                          <a:latin typeface="Ubuntu" panose="020B0504030602030204" pitchFamily="34" charset="0"/>
                        </a:rPr>
                        <a:t>31%</a:t>
                      </a:r>
                      <a:endParaRPr lang="es-CO" sz="1400" dirty="0">
                        <a:latin typeface="Ubuntu" panose="020B0504030602030204" pitchFamily="34" charset="0"/>
                      </a:endParaRPr>
                    </a:p>
                  </a:txBody>
                  <a:tcPr>
                    <a:solidFill>
                      <a:schemeClr val="accent6">
                        <a:lumMod val="60000"/>
                        <a:lumOff val="40000"/>
                      </a:schemeClr>
                    </a:solidFill>
                  </a:tcPr>
                </a:tc>
                <a:extLst>
                  <a:ext uri="{0D108BD9-81ED-4DB2-BD59-A6C34878D82A}">
                    <a16:rowId xmlns:a16="http://schemas.microsoft.com/office/drawing/2014/main" val="986419723"/>
                  </a:ext>
                </a:extLst>
              </a:tr>
              <a:tr h="286873">
                <a:tc vMerge="1">
                  <a:txBody>
                    <a:bodyPr/>
                    <a:lstStyle/>
                    <a:p>
                      <a:endParaRPr lang="es-CO" dirty="0"/>
                    </a:p>
                  </a:txBody>
                  <a:tcPr/>
                </a:tc>
                <a:tc>
                  <a:txBody>
                    <a:bodyPr/>
                    <a:lstStyle/>
                    <a:p>
                      <a:r>
                        <a:rPr lang="es-MX" sz="1400" dirty="0">
                          <a:latin typeface="Ubuntu" panose="020B0504030602030204" pitchFamily="34" charset="0"/>
                        </a:rPr>
                        <a:t>Adquisición</a:t>
                      </a:r>
                      <a:r>
                        <a:rPr lang="es-MX" sz="1400" baseline="0" dirty="0">
                          <a:latin typeface="Ubuntu" panose="020B0504030602030204" pitchFamily="34" charset="0"/>
                        </a:rPr>
                        <a:t> de servicios</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MX" sz="1400" dirty="0">
                          <a:latin typeface="Ubuntu" panose="020B0504030602030204" pitchFamily="34" charset="0"/>
                        </a:rPr>
                        <a:t>$584.700.000</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MX" sz="1400" dirty="0">
                          <a:latin typeface="Ubuntu" panose="020B0504030602030204" pitchFamily="34" charset="0"/>
                        </a:rPr>
                        <a:t>  $356.833.632</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ctr"/>
                      <a:r>
                        <a:rPr lang="es-MX" sz="1400" dirty="0">
                          <a:latin typeface="Ubuntu" panose="020B0504030602030204" pitchFamily="34" charset="0"/>
                        </a:rPr>
                        <a:t>61%</a:t>
                      </a:r>
                      <a:endParaRPr lang="es-CO" sz="1400" dirty="0">
                        <a:latin typeface="Ubuntu" panose="020B0504030602030204" pitchFamily="34" charset="0"/>
                      </a:endParaRPr>
                    </a:p>
                  </a:txBody>
                  <a:tcPr>
                    <a:solidFill>
                      <a:schemeClr val="accent6">
                        <a:lumMod val="60000"/>
                        <a:lumOff val="40000"/>
                      </a:schemeClr>
                    </a:solidFill>
                  </a:tcPr>
                </a:tc>
                <a:extLst>
                  <a:ext uri="{0D108BD9-81ED-4DB2-BD59-A6C34878D82A}">
                    <a16:rowId xmlns:a16="http://schemas.microsoft.com/office/drawing/2014/main" val="1804661623"/>
                  </a:ext>
                </a:extLst>
              </a:tr>
              <a:tr h="270204">
                <a:tc rowSpan="3">
                  <a:txBody>
                    <a:bodyPr/>
                    <a:lstStyle/>
                    <a:p>
                      <a:pPr algn="ctr"/>
                      <a:r>
                        <a:rPr lang="es-MX" sz="1200" b="1" dirty="0">
                          <a:latin typeface="Ubuntu" panose="020B0504030602030204" pitchFamily="34" charset="0"/>
                        </a:rPr>
                        <a:t>TRANSFERENCIAS</a:t>
                      </a:r>
                      <a:r>
                        <a:rPr lang="es-MX" sz="1200" b="1" baseline="0" dirty="0">
                          <a:latin typeface="Ubuntu" panose="020B0504030602030204" pitchFamily="34" charset="0"/>
                        </a:rPr>
                        <a:t> CORRIENTES</a:t>
                      </a:r>
                      <a:endParaRPr lang="es-CO" sz="1200" b="1" dirty="0">
                        <a:latin typeface="Ubuntu" panose="020B0504030602030204" pitchFamily="34" charset="0"/>
                      </a:endParaRPr>
                    </a:p>
                  </a:txBody>
                  <a:tcPr anchor="ctr">
                    <a:solidFill>
                      <a:schemeClr val="accent6">
                        <a:lumMod val="20000"/>
                        <a:lumOff val="80000"/>
                      </a:schemeClr>
                    </a:solidFill>
                  </a:tcPr>
                </a:tc>
                <a:tc>
                  <a:txBody>
                    <a:bodyPr/>
                    <a:lstStyle/>
                    <a:p>
                      <a:r>
                        <a:rPr lang="es-MX" sz="1400" dirty="0">
                          <a:latin typeface="Ubuntu" panose="020B0504030602030204" pitchFamily="34" charset="0"/>
                        </a:rPr>
                        <a:t>Mesadas pensionales</a:t>
                      </a:r>
                      <a:r>
                        <a:rPr lang="es-MX" sz="1400" baseline="0" dirty="0">
                          <a:latin typeface="Ubuntu" panose="020B0504030602030204" pitchFamily="34" charset="0"/>
                        </a:rPr>
                        <a:t> a cargo de la entidad</a:t>
                      </a:r>
                      <a:endParaRPr lang="es-CO" sz="1400" dirty="0">
                        <a:latin typeface="Ubuntu" panose="020B0504030602030204" pitchFamily="34" charset="0"/>
                      </a:endParaRPr>
                    </a:p>
                  </a:txBody>
                  <a:tcPr>
                    <a:solidFill>
                      <a:schemeClr val="accent6">
                        <a:lumMod val="20000"/>
                        <a:lumOff val="80000"/>
                      </a:schemeClr>
                    </a:solidFill>
                  </a:tcPr>
                </a:tc>
                <a:tc>
                  <a:txBody>
                    <a:bodyPr/>
                    <a:lstStyle/>
                    <a:p>
                      <a:pPr algn="r"/>
                      <a:r>
                        <a:rPr lang="es-CO" sz="1400" dirty="0">
                          <a:latin typeface="Ubuntu" panose="020B0504030602030204" pitchFamily="34" charset="0"/>
                        </a:rPr>
                        <a:t>$470.400.000</a:t>
                      </a:r>
                    </a:p>
                  </a:txBody>
                  <a:tcPr anchor="ctr">
                    <a:solidFill>
                      <a:schemeClr val="accent6">
                        <a:lumMod val="20000"/>
                        <a:lumOff val="80000"/>
                      </a:schemeClr>
                    </a:solidFill>
                  </a:tcPr>
                </a:tc>
                <a:tc>
                  <a:txBody>
                    <a:bodyPr/>
                    <a:lstStyle/>
                    <a:p>
                      <a:pPr algn="r"/>
                      <a:r>
                        <a:rPr lang="es-MX" sz="1400" dirty="0">
                          <a:latin typeface="Ubuntu" panose="020B0504030602030204" pitchFamily="34" charset="0"/>
                        </a:rPr>
                        <a:t>$219.457.184</a:t>
                      </a:r>
                      <a:endParaRPr lang="es-CO" sz="1400" dirty="0">
                        <a:latin typeface="Ubuntu" panose="020B0504030602030204" pitchFamily="34" charset="0"/>
                      </a:endParaRPr>
                    </a:p>
                  </a:txBody>
                  <a:tcPr anchor="ctr">
                    <a:solidFill>
                      <a:schemeClr val="accent6">
                        <a:lumMod val="20000"/>
                        <a:lumOff val="80000"/>
                      </a:schemeClr>
                    </a:solidFill>
                  </a:tcPr>
                </a:tc>
                <a:tc>
                  <a:txBody>
                    <a:bodyPr/>
                    <a:lstStyle/>
                    <a:p>
                      <a:pPr algn="ctr"/>
                      <a:r>
                        <a:rPr lang="es-MX" sz="1400" dirty="0">
                          <a:latin typeface="Ubuntu" panose="020B0504030602030204" pitchFamily="34" charset="0"/>
                        </a:rPr>
                        <a:t>47%</a:t>
                      </a:r>
                      <a:endParaRPr lang="es-CO" sz="1400" dirty="0">
                        <a:latin typeface="Ubuntu" panose="020B0504030602030204" pitchFamily="34" charset="0"/>
                      </a:endParaRPr>
                    </a:p>
                  </a:txBody>
                  <a:tcPr anchor="ctr">
                    <a:solidFill>
                      <a:schemeClr val="accent6">
                        <a:lumMod val="20000"/>
                        <a:lumOff val="80000"/>
                      </a:schemeClr>
                    </a:solidFill>
                  </a:tcPr>
                </a:tc>
                <a:extLst>
                  <a:ext uri="{0D108BD9-81ED-4DB2-BD59-A6C34878D82A}">
                    <a16:rowId xmlns:a16="http://schemas.microsoft.com/office/drawing/2014/main" val="2476286102"/>
                  </a:ext>
                </a:extLst>
              </a:tr>
              <a:tr h="365234">
                <a:tc vMerge="1">
                  <a:txBody>
                    <a:bodyPr/>
                    <a:lstStyle/>
                    <a:p>
                      <a:endParaRPr lang="es-CO"/>
                    </a:p>
                  </a:txBody>
                  <a:tcPr/>
                </a:tc>
                <a:tc>
                  <a:txBody>
                    <a:bodyPr/>
                    <a:lstStyle/>
                    <a:p>
                      <a:r>
                        <a:rPr lang="es-MX" sz="1400" dirty="0">
                          <a:latin typeface="Ubuntu" panose="020B0504030602030204" pitchFamily="34" charset="0"/>
                        </a:rPr>
                        <a:t>Cuotas partes pensionales a cargo de la entidad</a:t>
                      </a:r>
                      <a:endParaRPr lang="es-CO" sz="1400" dirty="0">
                        <a:latin typeface="Ubuntu" panose="020B0504030602030204" pitchFamily="34" charset="0"/>
                      </a:endParaRPr>
                    </a:p>
                  </a:txBody>
                  <a:tcPr>
                    <a:solidFill>
                      <a:schemeClr val="accent6">
                        <a:lumMod val="20000"/>
                        <a:lumOff val="80000"/>
                      </a:schemeClr>
                    </a:solidFill>
                  </a:tcPr>
                </a:tc>
                <a:tc>
                  <a:txBody>
                    <a:bodyPr/>
                    <a:lstStyle/>
                    <a:p>
                      <a:pPr algn="r"/>
                      <a:r>
                        <a:rPr lang="es-MX" sz="1400" dirty="0">
                          <a:latin typeface="Ubuntu" panose="020B0504030602030204" pitchFamily="34" charset="0"/>
                        </a:rPr>
                        <a:t>$302.000.000</a:t>
                      </a:r>
                      <a:endParaRPr lang="es-CO" sz="1400" dirty="0">
                        <a:latin typeface="Ubuntu" panose="020B0504030602030204" pitchFamily="34" charset="0"/>
                      </a:endParaRPr>
                    </a:p>
                  </a:txBody>
                  <a:tcPr anchor="ctr">
                    <a:solidFill>
                      <a:schemeClr val="accent6">
                        <a:lumMod val="20000"/>
                        <a:lumOff val="80000"/>
                      </a:schemeClr>
                    </a:solidFill>
                  </a:tcPr>
                </a:tc>
                <a:tc>
                  <a:txBody>
                    <a:bodyPr/>
                    <a:lstStyle/>
                    <a:p>
                      <a:pPr algn="r"/>
                      <a:r>
                        <a:rPr lang="es-MX" sz="1400" dirty="0">
                          <a:latin typeface="Ubuntu" panose="020B0504030602030204" pitchFamily="34" charset="0"/>
                        </a:rPr>
                        <a:t>$53.978.448</a:t>
                      </a:r>
                      <a:endParaRPr lang="es-CO" sz="1400" dirty="0">
                        <a:latin typeface="Ubuntu" panose="020B0504030602030204" pitchFamily="34" charset="0"/>
                      </a:endParaRPr>
                    </a:p>
                  </a:txBody>
                  <a:tcPr anchor="ctr">
                    <a:solidFill>
                      <a:schemeClr val="accent6">
                        <a:lumMod val="20000"/>
                        <a:lumOff val="80000"/>
                      </a:schemeClr>
                    </a:solidFill>
                  </a:tcPr>
                </a:tc>
                <a:tc>
                  <a:txBody>
                    <a:bodyPr/>
                    <a:lstStyle/>
                    <a:p>
                      <a:pPr algn="ctr"/>
                      <a:r>
                        <a:rPr lang="es-MX" sz="1400" dirty="0">
                          <a:latin typeface="Ubuntu" panose="020B0504030602030204" pitchFamily="34" charset="0"/>
                        </a:rPr>
                        <a:t>18%</a:t>
                      </a:r>
                      <a:endParaRPr lang="es-CO" sz="1400" dirty="0">
                        <a:latin typeface="Ubuntu" panose="020B0504030602030204" pitchFamily="34" charset="0"/>
                      </a:endParaRPr>
                    </a:p>
                  </a:txBody>
                  <a:tcPr anchor="ctr">
                    <a:solidFill>
                      <a:schemeClr val="accent6">
                        <a:lumMod val="20000"/>
                        <a:lumOff val="80000"/>
                      </a:schemeClr>
                    </a:solidFill>
                  </a:tcPr>
                </a:tc>
                <a:extLst>
                  <a:ext uri="{0D108BD9-81ED-4DB2-BD59-A6C34878D82A}">
                    <a16:rowId xmlns:a16="http://schemas.microsoft.com/office/drawing/2014/main" val="1714735114"/>
                  </a:ext>
                </a:extLst>
              </a:tr>
              <a:tr h="487684">
                <a:tc vMerge="1">
                  <a:txBody>
                    <a:bodyPr/>
                    <a:lstStyle/>
                    <a:p>
                      <a:endParaRPr lang="es-CO" dirty="0"/>
                    </a:p>
                  </a:txBody>
                  <a:tcPr/>
                </a:tc>
                <a:tc>
                  <a:txBody>
                    <a:bodyPr/>
                    <a:lstStyle/>
                    <a:p>
                      <a:r>
                        <a:rPr lang="es-MX" sz="1400" dirty="0">
                          <a:latin typeface="Ubuntu" panose="020B0504030602030204" pitchFamily="34" charset="0"/>
                        </a:rPr>
                        <a:t>Sentencias y conciliaciones</a:t>
                      </a:r>
                    </a:p>
                    <a:p>
                      <a:r>
                        <a:rPr lang="es-MX" sz="1400" dirty="0">
                          <a:latin typeface="Ubuntu" panose="020B0504030602030204" pitchFamily="34" charset="0"/>
                        </a:rPr>
                        <a:t>(Fallos</a:t>
                      </a:r>
                      <a:r>
                        <a:rPr lang="es-MX" sz="1400" baseline="0" dirty="0">
                          <a:latin typeface="Ubuntu" panose="020B0504030602030204" pitchFamily="34" charset="0"/>
                        </a:rPr>
                        <a:t> nacionales)</a:t>
                      </a:r>
                      <a:endParaRPr lang="es-CO" sz="1400" dirty="0">
                        <a:latin typeface="Ubuntu" panose="020B0504030602030204" pitchFamily="34" charset="0"/>
                      </a:endParaRPr>
                    </a:p>
                  </a:txBody>
                  <a:tcPr>
                    <a:solidFill>
                      <a:schemeClr val="accent6">
                        <a:lumMod val="20000"/>
                        <a:lumOff val="80000"/>
                      </a:schemeClr>
                    </a:solidFill>
                  </a:tcPr>
                </a:tc>
                <a:tc>
                  <a:txBody>
                    <a:bodyPr/>
                    <a:lstStyle/>
                    <a:p>
                      <a:pPr algn="r"/>
                      <a:r>
                        <a:rPr lang="es-MX" sz="1400" dirty="0">
                          <a:latin typeface="Ubuntu" panose="020B0504030602030204" pitchFamily="34" charset="0"/>
                        </a:rPr>
                        <a:t>     $51’137.759</a:t>
                      </a:r>
                      <a:endParaRPr lang="es-CO" sz="1400" dirty="0">
                        <a:latin typeface="Ubuntu" panose="020B0504030602030204" pitchFamily="34" charset="0"/>
                      </a:endParaRPr>
                    </a:p>
                  </a:txBody>
                  <a:tcPr anchor="ctr">
                    <a:solidFill>
                      <a:schemeClr val="accent6">
                        <a:lumMod val="20000"/>
                        <a:lumOff val="80000"/>
                      </a:schemeClr>
                    </a:solidFill>
                  </a:tcPr>
                </a:tc>
                <a:tc>
                  <a:txBody>
                    <a:bodyPr/>
                    <a:lstStyle/>
                    <a:p>
                      <a:pPr algn="r"/>
                      <a:r>
                        <a:rPr lang="es-MX" sz="1400" dirty="0">
                          <a:latin typeface="Ubuntu" panose="020B0504030602030204" pitchFamily="34" charset="0"/>
                        </a:rPr>
                        <a:t>0</a:t>
                      </a:r>
                      <a:endParaRPr lang="es-CO" sz="1400" dirty="0">
                        <a:latin typeface="Ubuntu" panose="020B0504030602030204" pitchFamily="34" charset="0"/>
                      </a:endParaRPr>
                    </a:p>
                  </a:txBody>
                  <a:tcPr anchor="ctr">
                    <a:solidFill>
                      <a:schemeClr val="accent6">
                        <a:lumMod val="20000"/>
                        <a:lumOff val="80000"/>
                      </a:schemeClr>
                    </a:solidFill>
                  </a:tcPr>
                </a:tc>
                <a:tc>
                  <a:txBody>
                    <a:bodyPr/>
                    <a:lstStyle/>
                    <a:p>
                      <a:pPr algn="ctr"/>
                      <a:r>
                        <a:rPr lang="es-MX" sz="1400" dirty="0">
                          <a:latin typeface="Ubuntu" panose="020B0504030602030204" pitchFamily="34" charset="0"/>
                        </a:rPr>
                        <a:t>0%</a:t>
                      </a:r>
                      <a:endParaRPr lang="es-CO" sz="1400" dirty="0">
                        <a:latin typeface="Ubuntu" panose="020B0504030602030204" pitchFamily="34" charset="0"/>
                      </a:endParaRPr>
                    </a:p>
                  </a:txBody>
                  <a:tcPr anchor="ctr">
                    <a:solidFill>
                      <a:schemeClr val="accent6">
                        <a:lumMod val="20000"/>
                        <a:lumOff val="80000"/>
                      </a:schemeClr>
                    </a:solidFill>
                  </a:tcPr>
                </a:tc>
                <a:extLst>
                  <a:ext uri="{0D108BD9-81ED-4DB2-BD59-A6C34878D82A}">
                    <a16:rowId xmlns:a16="http://schemas.microsoft.com/office/drawing/2014/main" val="2024842600"/>
                  </a:ext>
                </a:extLst>
              </a:tr>
              <a:tr h="286873">
                <a:tc rowSpan="2">
                  <a:txBody>
                    <a:bodyPr/>
                    <a:lstStyle/>
                    <a:p>
                      <a:pPr algn="ctr"/>
                      <a:r>
                        <a:rPr lang="es-MX" sz="1200" b="1" dirty="0">
                          <a:latin typeface="Ubuntu" panose="020B0504030602030204" pitchFamily="34" charset="0"/>
                        </a:rPr>
                        <a:t>DISMINUCIÓN</a:t>
                      </a:r>
                      <a:r>
                        <a:rPr lang="es-MX" sz="1200" b="1" baseline="0" dirty="0">
                          <a:latin typeface="Ubuntu" panose="020B0504030602030204" pitchFamily="34" charset="0"/>
                        </a:rPr>
                        <a:t> DE PASIVOS</a:t>
                      </a:r>
                      <a:endParaRPr lang="es-CO" sz="1200" b="1" dirty="0">
                        <a:latin typeface="Ubuntu" panose="020B0504030602030204" pitchFamily="34" charset="0"/>
                      </a:endParaRPr>
                    </a:p>
                  </a:txBody>
                  <a:tcPr anchor="ctr">
                    <a:solidFill>
                      <a:schemeClr val="accent6">
                        <a:lumMod val="60000"/>
                        <a:lumOff val="40000"/>
                      </a:schemeClr>
                    </a:solidFill>
                  </a:tcPr>
                </a:tc>
                <a:tc>
                  <a:txBody>
                    <a:bodyPr/>
                    <a:lstStyle/>
                    <a:p>
                      <a:r>
                        <a:rPr lang="es-MX" sz="1400" dirty="0">
                          <a:latin typeface="Ubuntu" panose="020B0504030602030204" pitchFamily="34" charset="0"/>
                        </a:rPr>
                        <a:t>Cesantías definitivas (6)</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MX" sz="1400" dirty="0">
                          <a:latin typeface="Ubuntu" panose="020B0504030602030204" pitchFamily="34" charset="0"/>
                        </a:rPr>
                        <a:t>$12.000’000.000</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CO" sz="1400" dirty="0">
                          <a:latin typeface="Ubuntu" panose="020B0504030602030204" pitchFamily="34" charset="0"/>
                        </a:rPr>
                        <a:t>$360.846.773</a:t>
                      </a:r>
                    </a:p>
                  </a:txBody>
                  <a:tcPr>
                    <a:solidFill>
                      <a:schemeClr val="accent6">
                        <a:lumMod val="60000"/>
                        <a:lumOff val="40000"/>
                      </a:schemeClr>
                    </a:solidFill>
                  </a:tcPr>
                </a:tc>
                <a:tc>
                  <a:txBody>
                    <a:bodyPr/>
                    <a:lstStyle/>
                    <a:p>
                      <a:pPr algn="ctr"/>
                      <a:r>
                        <a:rPr lang="es-MX" sz="1400" dirty="0">
                          <a:latin typeface="Ubuntu" panose="020B0504030602030204" pitchFamily="34" charset="0"/>
                        </a:rPr>
                        <a:t>3%</a:t>
                      </a:r>
                      <a:endParaRPr lang="es-CO" sz="1400" dirty="0">
                        <a:latin typeface="Ubuntu" panose="020B0504030602030204" pitchFamily="34" charset="0"/>
                      </a:endParaRPr>
                    </a:p>
                  </a:txBody>
                  <a:tcPr>
                    <a:solidFill>
                      <a:schemeClr val="accent6">
                        <a:lumMod val="60000"/>
                        <a:lumOff val="40000"/>
                      </a:schemeClr>
                    </a:solidFill>
                  </a:tcPr>
                </a:tc>
                <a:extLst>
                  <a:ext uri="{0D108BD9-81ED-4DB2-BD59-A6C34878D82A}">
                    <a16:rowId xmlns:a16="http://schemas.microsoft.com/office/drawing/2014/main" val="2060531755"/>
                  </a:ext>
                </a:extLst>
              </a:tr>
              <a:tr h="286873">
                <a:tc vMerge="1">
                  <a:txBody>
                    <a:bodyPr/>
                    <a:lstStyle/>
                    <a:p>
                      <a:endParaRPr lang="es-CO"/>
                    </a:p>
                  </a:txBody>
                  <a:tcPr/>
                </a:tc>
                <a:tc>
                  <a:txBody>
                    <a:bodyPr/>
                    <a:lstStyle/>
                    <a:p>
                      <a:r>
                        <a:rPr lang="es-MX" sz="1400" dirty="0">
                          <a:latin typeface="Ubuntu" panose="020B0504030602030204" pitchFamily="34" charset="0"/>
                        </a:rPr>
                        <a:t>Cesantías</a:t>
                      </a:r>
                      <a:r>
                        <a:rPr lang="es-MX" sz="1400" baseline="0" dirty="0">
                          <a:latin typeface="Ubuntu" panose="020B0504030602030204" pitchFamily="34" charset="0"/>
                        </a:rPr>
                        <a:t> parciales (120)</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MX" sz="1400" dirty="0">
                          <a:latin typeface="Ubuntu" panose="020B0504030602030204" pitchFamily="34" charset="0"/>
                        </a:rPr>
                        <a:t>$29.058.963.499</a:t>
                      </a:r>
                      <a:endParaRPr lang="es-CO" sz="1400" dirty="0">
                        <a:latin typeface="Ubuntu" panose="020B0504030602030204" pitchFamily="34" charset="0"/>
                      </a:endParaRPr>
                    </a:p>
                  </a:txBody>
                  <a:tcPr>
                    <a:solidFill>
                      <a:schemeClr val="accent6">
                        <a:lumMod val="60000"/>
                        <a:lumOff val="40000"/>
                      </a:schemeClr>
                    </a:solidFill>
                  </a:tcPr>
                </a:tc>
                <a:tc>
                  <a:txBody>
                    <a:bodyPr/>
                    <a:lstStyle/>
                    <a:p>
                      <a:pPr algn="r"/>
                      <a:r>
                        <a:rPr lang="es-CO" sz="1400" dirty="0">
                          <a:latin typeface="Ubuntu" panose="020B0504030602030204" pitchFamily="34" charset="0"/>
                        </a:rPr>
                        <a:t>$2.207.603.468</a:t>
                      </a:r>
                    </a:p>
                  </a:txBody>
                  <a:tcPr>
                    <a:solidFill>
                      <a:schemeClr val="accent6">
                        <a:lumMod val="60000"/>
                        <a:lumOff val="40000"/>
                      </a:schemeClr>
                    </a:solidFill>
                  </a:tcPr>
                </a:tc>
                <a:tc>
                  <a:txBody>
                    <a:bodyPr/>
                    <a:lstStyle/>
                    <a:p>
                      <a:pPr algn="ctr"/>
                      <a:r>
                        <a:rPr lang="es-MX" sz="1400" dirty="0">
                          <a:latin typeface="Ubuntu" panose="020B0504030602030204" pitchFamily="34" charset="0"/>
                        </a:rPr>
                        <a:t>8%</a:t>
                      </a:r>
                      <a:endParaRPr lang="es-CO" sz="1400" dirty="0">
                        <a:latin typeface="Ubuntu" panose="020B0504030602030204" pitchFamily="34" charset="0"/>
                      </a:endParaRPr>
                    </a:p>
                  </a:txBody>
                  <a:tcPr>
                    <a:solidFill>
                      <a:schemeClr val="accent6">
                        <a:lumMod val="60000"/>
                        <a:lumOff val="40000"/>
                      </a:schemeClr>
                    </a:solidFill>
                  </a:tcPr>
                </a:tc>
                <a:extLst>
                  <a:ext uri="{0D108BD9-81ED-4DB2-BD59-A6C34878D82A}">
                    <a16:rowId xmlns:a16="http://schemas.microsoft.com/office/drawing/2014/main" val="3655801925"/>
                  </a:ext>
                </a:extLst>
              </a:tr>
              <a:tr h="651454">
                <a:tc>
                  <a:txBody>
                    <a:bodyPr/>
                    <a:lstStyle/>
                    <a:p>
                      <a:pPr algn="ctr"/>
                      <a:r>
                        <a:rPr lang="es-MX" sz="1200" b="1" dirty="0">
                          <a:latin typeface="Ubuntu" panose="020B0504030602030204" pitchFamily="34" charset="0"/>
                        </a:rPr>
                        <a:t>GASTOS</a:t>
                      </a:r>
                      <a:r>
                        <a:rPr lang="es-MX" sz="1200" b="1" baseline="0" dirty="0">
                          <a:latin typeface="Ubuntu" panose="020B0504030602030204" pitchFamily="34" charset="0"/>
                        </a:rPr>
                        <a:t> POR TRIBUTOS, MULTAS, SANCIONES E INTERESES DE MORA</a:t>
                      </a:r>
                      <a:endParaRPr lang="es-CO" sz="1200" b="1" dirty="0">
                        <a:latin typeface="Ubuntu" panose="020B0504030602030204" pitchFamily="34" charset="0"/>
                      </a:endParaRPr>
                    </a:p>
                  </a:txBody>
                  <a:tcPr/>
                </a:tc>
                <a:tc>
                  <a:txBody>
                    <a:bodyPr/>
                    <a:lstStyle/>
                    <a:p>
                      <a:r>
                        <a:rPr lang="es-MX" sz="1400" dirty="0">
                          <a:latin typeface="Ubuntu" panose="020B0504030602030204" pitchFamily="34" charset="0"/>
                        </a:rPr>
                        <a:t>Impuesto predial unificado</a:t>
                      </a:r>
                      <a:endParaRPr lang="es-CO" sz="1400" dirty="0">
                        <a:latin typeface="Ubuntu" panose="020B0504030602030204" pitchFamily="34" charset="0"/>
                      </a:endParaRPr>
                    </a:p>
                  </a:txBody>
                  <a:tcPr anchor="ctr"/>
                </a:tc>
                <a:tc>
                  <a:txBody>
                    <a:bodyPr/>
                    <a:lstStyle/>
                    <a:p>
                      <a:pPr algn="r"/>
                      <a:r>
                        <a:rPr lang="es-MX" sz="1400" dirty="0">
                          <a:latin typeface="Ubuntu" panose="020B0504030602030204" pitchFamily="34" charset="0"/>
                        </a:rPr>
                        <a:t>$28.856.893</a:t>
                      </a:r>
                      <a:endParaRPr lang="es-CO" sz="1400" dirty="0">
                        <a:latin typeface="Ubuntu" panose="020B0504030602030204" pitchFamily="34" charset="0"/>
                      </a:endParaRPr>
                    </a:p>
                  </a:txBody>
                  <a:tcPr anchor="ctr"/>
                </a:tc>
                <a:tc>
                  <a:txBody>
                    <a:bodyPr/>
                    <a:lstStyle/>
                    <a:p>
                      <a:pPr algn="r"/>
                      <a:r>
                        <a:rPr lang="es-MX" sz="1400" dirty="0">
                          <a:latin typeface="Ubuntu" panose="020B0504030602030204" pitchFamily="34" charset="0"/>
                        </a:rPr>
                        <a:t>      $26.653.000</a:t>
                      </a:r>
                      <a:endParaRPr lang="es-CO" sz="1400" dirty="0">
                        <a:latin typeface="Ubuntu" panose="020B0504030602030204" pitchFamily="34" charset="0"/>
                      </a:endParaRPr>
                    </a:p>
                  </a:txBody>
                  <a:tcPr anchor="ctr"/>
                </a:tc>
                <a:tc>
                  <a:txBody>
                    <a:bodyPr/>
                    <a:lstStyle/>
                    <a:p>
                      <a:pPr algn="ctr"/>
                      <a:r>
                        <a:rPr lang="es-MX" sz="1400" dirty="0">
                          <a:latin typeface="Ubuntu" panose="020B0504030602030204" pitchFamily="34" charset="0"/>
                        </a:rPr>
                        <a:t>92%</a:t>
                      </a:r>
                      <a:endParaRPr lang="es-CO" sz="1400" dirty="0">
                        <a:latin typeface="Ubuntu" panose="020B0504030602030204" pitchFamily="34" charset="0"/>
                      </a:endParaRPr>
                    </a:p>
                  </a:txBody>
                  <a:tcPr anchor="ctr"/>
                </a:tc>
                <a:extLst>
                  <a:ext uri="{0D108BD9-81ED-4DB2-BD59-A6C34878D82A}">
                    <a16:rowId xmlns:a16="http://schemas.microsoft.com/office/drawing/2014/main" val="2982031887"/>
                  </a:ext>
                </a:extLst>
              </a:tr>
              <a:tr h="344248">
                <a:tc gridSpan="2">
                  <a:txBody>
                    <a:bodyPr/>
                    <a:lstStyle/>
                    <a:p>
                      <a:pPr algn="r"/>
                      <a:r>
                        <a:rPr lang="es-MX" sz="1400" b="1" dirty="0">
                          <a:solidFill>
                            <a:schemeClr val="bg1"/>
                          </a:solidFill>
                          <a:latin typeface="Ubuntu" panose="020B0504030602030204" pitchFamily="34" charset="0"/>
                        </a:rPr>
                        <a:t>TOTAL GASTOS DE FUNCIONAMIENTO</a:t>
                      </a:r>
                      <a:endParaRPr lang="es-CO" sz="1400" b="1" dirty="0">
                        <a:solidFill>
                          <a:schemeClr val="bg1"/>
                        </a:solidFill>
                        <a:latin typeface="Ubuntu" panose="020B0504030602030204" pitchFamily="34" charset="0"/>
                      </a:endParaRPr>
                    </a:p>
                  </a:txBody>
                  <a:tcPr>
                    <a:solidFill>
                      <a:schemeClr val="accent6">
                        <a:lumMod val="75000"/>
                      </a:schemeClr>
                    </a:solidFill>
                  </a:tcPr>
                </a:tc>
                <a:tc hMerge="1">
                  <a:txBody>
                    <a:bodyPr/>
                    <a:lstStyle/>
                    <a:p>
                      <a:endParaRPr lang="es-CO" dirty="0"/>
                    </a:p>
                  </a:txBody>
                  <a:tcPr/>
                </a:tc>
                <a:tc>
                  <a:txBody>
                    <a:bodyPr/>
                    <a:lstStyle/>
                    <a:p>
                      <a:r>
                        <a:rPr lang="es-MX" sz="1400" b="1" dirty="0">
                          <a:solidFill>
                            <a:schemeClr val="bg1"/>
                          </a:solidFill>
                          <a:latin typeface="Ubuntu" panose="020B0504030602030204" pitchFamily="34" charset="0"/>
                        </a:rPr>
                        <a:t>$44.463.963.499</a:t>
                      </a:r>
                      <a:endParaRPr lang="es-CO" sz="1400" b="1" dirty="0">
                        <a:solidFill>
                          <a:schemeClr val="bg1"/>
                        </a:solidFill>
                        <a:latin typeface="Ubuntu" panose="020B0504030602030204" pitchFamily="34" charset="0"/>
                      </a:endParaRPr>
                    </a:p>
                  </a:txBody>
                  <a:tcPr>
                    <a:solidFill>
                      <a:schemeClr val="accent6">
                        <a:lumMod val="75000"/>
                      </a:schemeClr>
                    </a:solidFill>
                  </a:tcPr>
                </a:tc>
                <a:tc>
                  <a:txBody>
                    <a:bodyPr/>
                    <a:lstStyle/>
                    <a:p>
                      <a:pPr algn="r"/>
                      <a:r>
                        <a:rPr lang="es-MX" sz="1400" b="1" dirty="0">
                          <a:solidFill>
                            <a:schemeClr val="bg1"/>
                          </a:solidFill>
                          <a:latin typeface="Ubuntu" panose="020B0504030602030204" pitchFamily="34" charset="0"/>
                        </a:rPr>
                        <a:t>$3.936.675.175</a:t>
                      </a:r>
                      <a:endParaRPr lang="es-CO" sz="1400" b="1" dirty="0">
                        <a:solidFill>
                          <a:schemeClr val="bg1"/>
                        </a:solidFill>
                        <a:latin typeface="Ubuntu" panose="020B0504030602030204" pitchFamily="34" charset="0"/>
                      </a:endParaRPr>
                    </a:p>
                  </a:txBody>
                  <a:tcPr>
                    <a:solidFill>
                      <a:schemeClr val="accent6">
                        <a:lumMod val="75000"/>
                      </a:schemeClr>
                    </a:solidFill>
                  </a:tcPr>
                </a:tc>
                <a:tc>
                  <a:txBody>
                    <a:bodyPr/>
                    <a:lstStyle/>
                    <a:p>
                      <a:pPr algn="ctr"/>
                      <a:r>
                        <a:rPr lang="es-MX" sz="1400" b="1" dirty="0">
                          <a:solidFill>
                            <a:schemeClr val="bg1"/>
                          </a:solidFill>
                          <a:latin typeface="Ubuntu" panose="020B0504030602030204" pitchFamily="34" charset="0"/>
                        </a:rPr>
                        <a:t>9%</a:t>
                      </a:r>
                      <a:endParaRPr lang="es-CO" sz="1400" b="1" dirty="0">
                        <a:solidFill>
                          <a:schemeClr val="bg1"/>
                        </a:solidFill>
                        <a:latin typeface="Ubuntu" panose="020B0504030602030204" pitchFamily="34" charset="0"/>
                      </a:endParaRPr>
                    </a:p>
                  </a:txBody>
                  <a:tcPr>
                    <a:solidFill>
                      <a:schemeClr val="accent6">
                        <a:lumMod val="75000"/>
                      </a:schemeClr>
                    </a:solidFill>
                  </a:tcPr>
                </a:tc>
                <a:extLst>
                  <a:ext uri="{0D108BD9-81ED-4DB2-BD59-A6C34878D82A}">
                    <a16:rowId xmlns:a16="http://schemas.microsoft.com/office/drawing/2014/main" val="463798498"/>
                  </a:ext>
                </a:extLst>
              </a:tr>
            </a:tbl>
          </a:graphicData>
        </a:graphic>
      </p:graphicFrame>
      <p:sp>
        <p:nvSpPr>
          <p:cNvPr id="6" name="CuadroTexto 5">
            <a:extLst>
              <a:ext uri="{FF2B5EF4-FFF2-40B4-BE49-F238E27FC236}">
                <a16:creationId xmlns:a16="http://schemas.microsoft.com/office/drawing/2014/main" id="{085B984C-B9B7-4A56-7486-1EA27684D4F2}"/>
              </a:ext>
            </a:extLst>
          </p:cNvPr>
          <p:cNvSpPr txBox="1"/>
          <p:nvPr/>
        </p:nvSpPr>
        <p:spPr>
          <a:xfrm>
            <a:off x="630928" y="283861"/>
            <a:ext cx="10047642" cy="584775"/>
          </a:xfrm>
          <a:prstGeom prst="rect">
            <a:avLst/>
          </a:prstGeom>
          <a:noFill/>
        </p:spPr>
        <p:txBody>
          <a:bodyPr wrap="square">
            <a:spAutoFit/>
          </a:bodyPr>
          <a:lstStyle/>
          <a:p>
            <a:pPr algn="ctr"/>
            <a:r>
              <a:rPr lang="es-MX"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rPr>
              <a:t>Gastos de Funcionamiento  Primer Semestre </a:t>
            </a:r>
            <a:endParaRPr lang="es-CO"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endParaRPr>
          </a:p>
        </p:txBody>
      </p:sp>
    </p:spTree>
    <p:extLst>
      <p:ext uri="{BB962C8B-B14F-4D97-AF65-F5344CB8AC3E}">
        <p14:creationId xmlns:p14="http://schemas.microsoft.com/office/powerpoint/2010/main" val="19438059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7282B4E3-0EA0-82E3-A695-D88173F5FE94}"/>
              </a:ext>
            </a:extLst>
          </p:cNvPr>
          <p:cNvPicPr>
            <a:picLocks noChangeAspect="1"/>
          </p:cNvPicPr>
          <p:nvPr/>
        </p:nvPicPr>
        <p:blipFill rotWithShape="1">
          <a:blip r:embed="rId3">
            <a:extLst>
              <a:ext uri="{28A0092B-C50C-407E-A947-70E740481C1C}">
                <a14:useLocalDpi xmlns:a14="http://schemas.microsoft.com/office/drawing/2010/main" val="0"/>
              </a:ext>
            </a:extLst>
          </a:blip>
          <a:srcRect l="9804" r="8823"/>
          <a:stretch/>
        </p:blipFill>
        <p:spPr>
          <a:xfrm>
            <a:off x="10887745" y="0"/>
            <a:ext cx="882502" cy="1084521"/>
          </a:xfrm>
          <a:prstGeom prst="rect">
            <a:avLst/>
          </a:prstGeom>
        </p:spPr>
      </p:pic>
      <p:sp>
        <p:nvSpPr>
          <p:cNvPr id="2" name="Rectangle 2">
            <a:extLst>
              <a:ext uri="{FF2B5EF4-FFF2-40B4-BE49-F238E27FC236}">
                <a16:creationId xmlns:a16="http://schemas.microsoft.com/office/drawing/2014/main" id="{5110B951-F586-4155-A2E7-0E431B5F38A5}"/>
              </a:ext>
            </a:extLst>
          </p:cNvPr>
          <p:cNvSpPr>
            <a:spLocks noChangeArrowheads="1"/>
          </p:cNvSpPr>
          <p:nvPr/>
        </p:nvSpPr>
        <p:spPr bwMode="auto">
          <a:xfrm>
            <a:off x="4074694" y="1084521"/>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s-CO"/>
          </a:p>
        </p:txBody>
      </p:sp>
      <p:graphicFrame>
        <p:nvGraphicFramePr>
          <p:cNvPr id="6" name="Tabla 5">
            <a:extLst>
              <a:ext uri="{FF2B5EF4-FFF2-40B4-BE49-F238E27FC236}">
                <a16:creationId xmlns:a16="http://schemas.microsoft.com/office/drawing/2014/main" id="{BE50B014-92C9-639E-5CA0-369B17750909}"/>
              </a:ext>
            </a:extLst>
          </p:cNvPr>
          <p:cNvGraphicFramePr>
            <a:graphicFrameLocks noGrp="1"/>
          </p:cNvGraphicFramePr>
          <p:nvPr>
            <p:extLst>
              <p:ext uri="{D42A27DB-BD31-4B8C-83A1-F6EECF244321}">
                <p14:modId xmlns:p14="http://schemas.microsoft.com/office/powerpoint/2010/main" val="634857938"/>
              </p:ext>
            </p:extLst>
          </p:nvPr>
        </p:nvGraphicFramePr>
        <p:xfrm>
          <a:off x="2158434" y="1365605"/>
          <a:ext cx="8128000" cy="2684470"/>
        </p:xfrm>
        <a:graphic>
          <a:graphicData uri="http://schemas.openxmlformats.org/drawingml/2006/table">
            <a:tbl>
              <a:tblPr firstRow="1" bandRow="1">
                <a:tableStyleId>{93296810-A885-4BE3-A3E7-6D5BEEA58F35}</a:tableStyleId>
              </a:tblPr>
              <a:tblGrid>
                <a:gridCol w="4567412">
                  <a:extLst>
                    <a:ext uri="{9D8B030D-6E8A-4147-A177-3AD203B41FA5}">
                      <a16:colId xmlns:a16="http://schemas.microsoft.com/office/drawing/2014/main" val="680884806"/>
                    </a:ext>
                  </a:extLst>
                </a:gridCol>
                <a:gridCol w="3560588">
                  <a:extLst>
                    <a:ext uri="{9D8B030D-6E8A-4147-A177-3AD203B41FA5}">
                      <a16:colId xmlns:a16="http://schemas.microsoft.com/office/drawing/2014/main" val="1969266203"/>
                    </a:ext>
                  </a:extLst>
                </a:gridCol>
              </a:tblGrid>
              <a:tr h="477153">
                <a:tc>
                  <a:txBody>
                    <a:bodyPr/>
                    <a:lstStyle/>
                    <a:p>
                      <a:pPr algn="ctr"/>
                      <a:r>
                        <a:rPr lang="es-MX" sz="2000" dirty="0">
                          <a:latin typeface="Ubuntu" panose="020B0504030602030204" pitchFamily="34" charset="0"/>
                        </a:rPr>
                        <a:t>CONCEPTO </a:t>
                      </a:r>
                      <a:endParaRPr lang="es-419" sz="2000" dirty="0">
                        <a:latin typeface="Ubuntu" panose="020B0504030602030204" pitchFamily="34" charset="0"/>
                      </a:endParaRPr>
                    </a:p>
                  </a:txBody>
                  <a:tcPr/>
                </a:tc>
                <a:tc>
                  <a:txBody>
                    <a:bodyPr/>
                    <a:lstStyle/>
                    <a:p>
                      <a:pPr algn="ctr"/>
                      <a:r>
                        <a:rPr lang="es-MX" sz="2000" dirty="0">
                          <a:latin typeface="Ubuntu" panose="020B0504030602030204" pitchFamily="34" charset="0"/>
                        </a:rPr>
                        <a:t>RECAUDADO </a:t>
                      </a:r>
                      <a:endParaRPr lang="es-419" sz="2000" dirty="0">
                        <a:latin typeface="Ubuntu" panose="020B0504030602030204" pitchFamily="34" charset="0"/>
                      </a:endParaRPr>
                    </a:p>
                  </a:txBody>
                  <a:tcPr/>
                </a:tc>
                <a:extLst>
                  <a:ext uri="{0D108BD9-81ED-4DB2-BD59-A6C34878D82A}">
                    <a16:rowId xmlns:a16="http://schemas.microsoft.com/office/drawing/2014/main" val="1489071277"/>
                  </a:ext>
                </a:extLst>
              </a:tr>
              <a:tr h="551971">
                <a:tc>
                  <a:txBody>
                    <a:bodyPr/>
                    <a:lstStyle/>
                    <a:p>
                      <a:pPr algn="ctr"/>
                      <a:r>
                        <a:rPr lang="es-MX" sz="2000" dirty="0">
                          <a:latin typeface="Ubuntu" panose="020B0504030602030204" pitchFamily="34" charset="0"/>
                        </a:rPr>
                        <a:t>ARRENDAMIENTO </a:t>
                      </a:r>
                      <a:endParaRPr lang="es-419" sz="2000" dirty="0">
                        <a:latin typeface="Ubuntu" panose="020B0504030602030204" pitchFamily="34" charset="0"/>
                      </a:endParaRPr>
                    </a:p>
                  </a:txBody>
                  <a:tcPr/>
                </a:tc>
                <a:tc>
                  <a:txBody>
                    <a:bodyPr/>
                    <a:lstStyle/>
                    <a:p>
                      <a:pPr algn="ctr"/>
                      <a:r>
                        <a:rPr lang="es-MX" sz="2000" dirty="0">
                          <a:latin typeface="Ubuntu" panose="020B0504030602030204" pitchFamily="34" charset="0"/>
                        </a:rPr>
                        <a:t>$ 36.076.412</a:t>
                      </a:r>
                      <a:endParaRPr lang="es-419" sz="2000" dirty="0">
                        <a:latin typeface="Ubuntu" panose="020B0504030602030204" pitchFamily="34" charset="0"/>
                      </a:endParaRPr>
                    </a:p>
                  </a:txBody>
                  <a:tcPr/>
                </a:tc>
                <a:extLst>
                  <a:ext uri="{0D108BD9-81ED-4DB2-BD59-A6C34878D82A}">
                    <a16:rowId xmlns:a16="http://schemas.microsoft.com/office/drawing/2014/main" val="3279941974"/>
                  </a:ext>
                </a:extLst>
              </a:tr>
              <a:tr h="473946">
                <a:tc>
                  <a:txBody>
                    <a:bodyPr/>
                    <a:lstStyle/>
                    <a:p>
                      <a:pPr algn="ctr"/>
                      <a:r>
                        <a:rPr lang="es-MX" sz="2000" dirty="0">
                          <a:latin typeface="Ubuntu" panose="020B0504030602030204" pitchFamily="34" charset="0"/>
                        </a:rPr>
                        <a:t>TRANSF FUNCIONAMIENTO Y APORTE 8.33%</a:t>
                      </a:r>
                      <a:endParaRPr lang="es-419" sz="2000" dirty="0">
                        <a:latin typeface="Ubuntu" panose="020B0504030602030204" pitchFamily="34" charset="0"/>
                      </a:endParaRPr>
                    </a:p>
                  </a:txBody>
                  <a:tcPr/>
                </a:tc>
                <a:tc>
                  <a:txBody>
                    <a:bodyPr/>
                    <a:lstStyle/>
                    <a:p>
                      <a:pPr algn="ctr"/>
                      <a:r>
                        <a:rPr lang="es-MX" sz="2000" dirty="0">
                          <a:latin typeface="Ubuntu" panose="020B0504030602030204" pitchFamily="34" charset="0"/>
                        </a:rPr>
                        <a:t>$ 2.180.459.035</a:t>
                      </a:r>
                      <a:endParaRPr lang="es-419" sz="2000" dirty="0">
                        <a:latin typeface="Ubuntu" panose="020B0504030602030204" pitchFamily="34" charset="0"/>
                      </a:endParaRPr>
                    </a:p>
                  </a:txBody>
                  <a:tcPr/>
                </a:tc>
                <a:extLst>
                  <a:ext uri="{0D108BD9-81ED-4DB2-BD59-A6C34878D82A}">
                    <a16:rowId xmlns:a16="http://schemas.microsoft.com/office/drawing/2014/main" val="3177543483"/>
                  </a:ext>
                </a:extLst>
              </a:tr>
              <a:tr h="477153">
                <a:tc>
                  <a:txBody>
                    <a:bodyPr/>
                    <a:lstStyle/>
                    <a:p>
                      <a:pPr algn="ctr"/>
                      <a:r>
                        <a:rPr lang="es-MX" sz="2000" dirty="0">
                          <a:latin typeface="Ubuntu" panose="020B0504030602030204" pitchFamily="34" charset="0"/>
                        </a:rPr>
                        <a:t>RENDIMIENTOS FINANCIEROS</a:t>
                      </a:r>
                      <a:endParaRPr lang="es-419" sz="2000" dirty="0">
                        <a:latin typeface="Ubuntu" panose="020B0504030602030204" pitchFamily="34" charset="0"/>
                      </a:endParaRPr>
                    </a:p>
                  </a:txBody>
                  <a:tcPr/>
                </a:tc>
                <a:tc>
                  <a:txBody>
                    <a:bodyPr/>
                    <a:lstStyle/>
                    <a:p>
                      <a:pPr algn="ctr"/>
                      <a:r>
                        <a:rPr lang="es-MX" sz="2000" dirty="0">
                          <a:latin typeface="Ubuntu" panose="020B0504030602030204" pitchFamily="34" charset="0"/>
                        </a:rPr>
                        <a:t>$ 2.560.302.954</a:t>
                      </a:r>
                      <a:endParaRPr lang="es-419" sz="2000" dirty="0">
                        <a:latin typeface="Ubuntu" panose="020B0504030602030204" pitchFamily="34" charset="0"/>
                      </a:endParaRPr>
                    </a:p>
                  </a:txBody>
                  <a:tcPr/>
                </a:tc>
                <a:extLst>
                  <a:ext uri="{0D108BD9-81ED-4DB2-BD59-A6C34878D82A}">
                    <a16:rowId xmlns:a16="http://schemas.microsoft.com/office/drawing/2014/main" val="1802758899"/>
                  </a:ext>
                </a:extLst>
              </a:tr>
              <a:tr h="477153">
                <a:tc>
                  <a:txBody>
                    <a:bodyPr/>
                    <a:lstStyle/>
                    <a:p>
                      <a:pPr algn="ctr"/>
                      <a:r>
                        <a:rPr lang="es-MX" sz="2000" dirty="0">
                          <a:latin typeface="Ubuntu" panose="020B0504030602030204" pitchFamily="34" charset="0"/>
                        </a:rPr>
                        <a:t>RECURSOS DE BALANCE </a:t>
                      </a:r>
                      <a:endParaRPr lang="es-419" sz="2000" dirty="0">
                        <a:latin typeface="Ubuntu" panose="020B0504030602030204" pitchFamily="34" charset="0"/>
                      </a:endParaRPr>
                    </a:p>
                  </a:txBody>
                  <a:tcPr/>
                </a:tc>
                <a:tc>
                  <a:txBody>
                    <a:bodyPr/>
                    <a:lstStyle/>
                    <a:p>
                      <a:pPr algn="ctr"/>
                      <a:r>
                        <a:rPr lang="es-MX" sz="2000" dirty="0">
                          <a:latin typeface="Ubuntu" panose="020B0504030602030204" pitchFamily="34" charset="0"/>
                        </a:rPr>
                        <a:t>$ 36.000.000.000</a:t>
                      </a:r>
                      <a:endParaRPr lang="es-419" sz="2000" dirty="0">
                        <a:latin typeface="Ubuntu" panose="020B0504030602030204" pitchFamily="34" charset="0"/>
                      </a:endParaRPr>
                    </a:p>
                  </a:txBody>
                  <a:tcPr/>
                </a:tc>
                <a:extLst>
                  <a:ext uri="{0D108BD9-81ED-4DB2-BD59-A6C34878D82A}">
                    <a16:rowId xmlns:a16="http://schemas.microsoft.com/office/drawing/2014/main" val="4022033218"/>
                  </a:ext>
                </a:extLst>
              </a:tr>
            </a:tbl>
          </a:graphicData>
        </a:graphic>
      </p:graphicFrame>
      <p:sp>
        <p:nvSpPr>
          <p:cNvPr id="8" name="CuadroTexto 7">
            <a:extLst>
              <a:ext uri="{FF2B5EF4-FFF2-40B4-BE49-F238E27FC236}">
                <a16:creationId xmlns:a16="http://schemas.microsoft.com/office/drawing/2014/main" id="{3710B972-510B-6C64-3219-AAC5A9D64677}"/>
              </a:ext>
            </a:extLst>
          </p:cNvPr>
          <p:cNvSpPr txBox="1"/>
          <p:nvPr/>
        </p:nvSpPr>
        <p:spPr>
          <a:xfrm>
            <a:off x="2411255" y="296719"/>
            <a:ext cx="7369489" cy="1200329"/>
          </a:xfrm>
          <a:prstGeom prst="rect">
            <a:avLst/>
          </a:prstGeom>
          <a:noFill/>
        </p:spPr>
        <p:txBody>
          <a:bodyPr wrap="square">
            <a:spAutoFit/>
          </a:bodyPr>
          <a:lstStyle/>
          <a:p>
            <a:pPr algn="ctr"/>
            <a:r>
              <a:rPr lang="es-MX"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rPr>
              <a:t>Ingresos a 30 de junio.</a:t>
            </a:r>
            <a:endParaRPr lang="es-CO" sz="3200" b="1" dirty="0">
              <a:solidFill>
                <a:schemeClr val="accent6">
                  <a:lumMod val="75000"/>
                </a:schemeClr>
              </a:solidFill>
              <a:effectLst>
                <a:outerShdw blurRad="38100" dist="38100" dir="2700000" algn="tl">
                  <a:srgbClr val="000000">
                    <a:alpha val="43137"/>
                  </a:srgbClr>
                </a:outerShdw>
              </a:effectLst>
              <a:latin typeface="Ubuntu" panose="020B0504030602030204" pitchFamily="34" charset="0"/>
            </a:endParaRPr>
          </a:p>
          <a:p>
            <a:pPr algn="ctr"/>
            <a:r>
              <a:rPr lang="es-MX" sz="4000" dirty="0">
                <a:solidFill>
                  <a:schemeClr val="accent6">
                    <a:lumMod val="50000"/>
                  </a:schemeClr>
                </a:solidFill>
                <a:effectLst>
                  <a:outerShdw blurRad="38100" dist="38100" dir="2700000" algn="tl">
                    <a:srgbClr val="000000">
                      <a:alpha val="43137"/>
                    </a:srgbClr>
                  </a:outerShdw>
                </a:effectLst>
              </a:rPr>
              <a:t> </a:t>
            </a:r>
            <a:endParaRPr lang="es-419" sz="4000" dirty="0">
              <a:solidFill>
                <a:schemeClr val="accent6">
                  <a:lumMod val="50000"/>
                </a:schemeClr>
              </a:solidFill>
              <a:effectLst>
                <a:outerShdw blurRad="38100" dist="38100" dir="2700000" algn="tl">
                  <a:srgbClr val="000000">
                    <a:alpha val="43137"/>
                  </a:srgbClr>
                </a:outerShdw>
              </a:effectLst>
            </a:endParaRPr>
          </a:p>
        </p:txBody>
      </p:sp>
      <p:sp>
        <p:nvSpPr>
          <p:cNvPr id="9" name="Rectángulo 8">
            <a:extLst>
              <a:ext uri="{FF2B5EF4-FFF2-40B4-BE49-F238E27FC236}">
                <a16:creationId xmlns:a16="http://schemas.microsoft.com/office/drawing/2014/main" id="{D602382E-C3B0-D9B8-84CF-EE31FF7726C1}"/>
              </a:ext>
            </a:extLst>
          </p:cNvPr>
          <p:cNvSpPr/>
          <p:nvPr/>
        </p:nvSpPr>
        <p:spPr>
          <a:xfrm>
            <a:off x="2158434" y="4331158"/>
            <a:ext cx="8128000" cy="871369"/>
          </a:xfrm>
          <a:prstGeom prst="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s-MX" sz="2300" b="1" dirty="0">
                <a:latin typeface="Ubuntu" panose="020B0504030602030204" pitchFamily="34" charset="0"/>
              </a:rPr>
              <a:t>RESPECTO A LO PRESUPUESTADO POR INGRESOS, SE HA RECAUDADO UN 92%</a:t>
            </a:r>
            <a:endParaRPr lang="es-419" sz="2300" b="1" dirty="0">
              <a:latin typeface="Ubuntu" panose="020B0504030602030204" pitchFamily="34" charset="0"/>
            </a:endParaRPr>
          </a:p>
        </p:txBody>
      </p:sp>
    </p:spTree>
    <p:extLst>
      <p:ext uri="{BB962C8B-B14F-4D97-AF65-F5344CB8AC3E}">
        <p14:creationId xmlns:p14="http://schemas.microsoft.com/office/powerpoint/2010/main" val="261371889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2122</TotalTime>
  <Words>910</Words>
  <Application>Microsoft Office PowerPoint</Application>
  <PresentationFormat>Panorámica</PresentationFormat>
  <Paragraphs>193</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Calibri</vt:lpstr>
      <vt:lpstr>Calibri Light</vt:lpstr>
      <vt:lpstr>Ubuntu</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Fredy Diaz</dc:creator>
  <cp:lastModifiedBy>Usuario</cp:lastModifiedBy>
  <cp:revision>44</cp:revision>
  <dcterms:created xsi:type="dcterms:W3CDTF">2024-01-17T18:57:07Z</dcterms:created>
  <dcterms:modified xsi:type="dcterms:W3CDTF">2024-07-26T14:38:26Z</dcterms:modified>
</cp:coreProperties>
</file>